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 id="2147483663" r:id="rId2"/>
  </p:sldMasterIdLst>
  <p:notesMasterIdLst>
    <p:notesMasterId r:id="rId49"/>
  </p:notesMasterIdLst>
  <p:sldIdLst>
    <p:sldId id="256" r:id="rId3"/>
    <p:sldId id="354" r:id="rId4"/>
    <p:sldId id="384" r:id="rId5"/>
    <p:sldId id="356" r:id="rId6"/>
    <p:sldId id="342" r:id="rId7"/>
    <p:sldId id="358" r:id="rId8"/>
    <p:sldId id="385" r:id="rId9"/>
    <p:sldId id="260" r:id="rId10"/>
    <p:sldId id="261" r:id="rId11"/>
    <p:sldId id="343" r:id="rId12"/>
    <p:sldId id="379" r:id="rId13"/>
    <p:sldId id="344" r:id="rId14"/>
    <p:sldId id="376" r:id="rId15"/>
    <p:sldId id="377" r:id="rId16"/>
    <p:sldId id="378" r:id="rId17"/>
    <p:sldId id="373" r:id="rId18"/>
    <p:sldId id="380" r:id="rId19"/>
    <p:sldId id="381" r:id="rId20"/>
    <p:sldId id="375" r:id="rId21"/>
    <p:sldId id="382" r:id="rId22"/>
    <p:sldId id="346" r:id="rId23"/>
    <p:sldId id="348" r:id="rId24"/>
    <p:sldId id="386" r:id="rId25"/>
    <p:sldId id="347" r:id="rId26"/>
    <p:sldId id="367" r:id="rId27"/>
    <p:sldId id="369" r:id="rId28"/>
    <p:sldId id="368" r:id="rId29"/>
    <p:sldId id="370" r:id="rId30"/>
    <p:sldId id="371" r:id="rId31"/>
    <p:sldId id="372" r:id="rId32"/>
    <p:sldId id="387" r:id="rId33"/>
    <p:sldId id="374" r:id="rId34"/>
    <p:sldId id="349" r:id="rId35"/>
    <p:sldId id="357" r:id="rId36"/>
    <p:sldId id="360" r:id="rId37"/>
    <p:sldId id="388" r:id="rId38"/>
    <p:sldId id="389" r:id="rId39"/>
    <p:sldId id="351" r:id="rId40"/>
    <p:sldId id="361" r:id="rId41"/>
    <p:sldId id="362" r:id="rId42"/>
    <p:sldId id="366" r:id="rId43"/>
    <p:sldId id="364" r:id="rId44"/>
    <p:sldId id="363" r:id="rId45"/>
    <p:sldId id="383" r:id="rId46"/>
    <p:sldId id="337" r:id="rId47"/>
    <p:sldId id="339" r:id="rId4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191B"/>
    <a:srgbClr val="46656F"/>
    <a:srgbClr val="053C4D"/>
    <a:srgbClr val="17193D"/>
    <a:srgbClr val="2C3E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FC5B7291-E5CE-4111-986D-093940F7C84E}">
  <a:tblStyle styleId="{FC5B7291-E5CE-4111-986D-093940F7C84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61" d="100"/>
          <a:sy n="161" d="100"/>
        </p:scale>
        <p:origin x="-176" y="-224"/>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50" Type="http://schemas.openxmlformats.org/officeDocument/2006/relationships/printerSettings" Target="printerSettings/printerSettings1.bin"/><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g>
</file>

<file path=ppt/media/image42.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6096723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dirty="0">
                <a:solidFill>
                  <a:schemeClr val="dk1"/>
                </a:solidFill>
              </a:rPr>
              <a:t>Welcome, everyone. We’re really excited that you’ve joined us for today’s </a:t>
            </a:r>
            <a:r>
              <a:rPr lang="en-US" dirty="0" smtClean="0">
                <a:solidFill>
                  <a:schemeClr val="dk1"/>
                </a:solidFill>
              </a:rPr>
              <a:t>best practices for data and metadata workshop</a:t>
            </a:r>
            <a:r>
              <a:rPr lang="en" dirty="0" smtClean="0">
                <a:solidFill>
                  <a:schemeClr val="dk1"/>
                </a:solidFill>
              </a:rPr>
              <a:t>.</a:t>
            </a:r>
            <a:r>
              <a:rPr lang="en-US" dirty="0" smtClean="0">
                <a:solidFill>
                  <a:schemeClr val="dk1"/>
                </a:solidFill>
              </a:rPr>
              <a:t> Today,</a:t>
            </a:r>
            <a:r>
              <a:rPr lang="en-US" baseline="0" dirty="0" smtClean="0">
                <a:solidFill>
                  <a:schemeClr val="dk1"/>
                </a:solidFill>
              </a:rPr>
              <a:t> we’ll be focusing on how to approach management and sharing of Arctic data to make it FAIR: Findable, Accessible, Interoperable, and Re-usable.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Shape 7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3" name="Shape 7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Shape 8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1" name="Shape 8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Proceed through the 36 month project milestones in order.</a:t>
            </a:r>
          </a:p>
          <a:p>
            <a:endParaRPr lang="en-US" dirty="0" smtClean="0"/>
          </a:p>
          <a:p>
            <a:r>
              <a:rPr lang="en-US" dirty="0" smtClean="0"/>
              <a:t>Next, Matt Jones</a:t>
            </a:r>
            <a:r>
              <a:rPr lang="en-US" baseline="0" dirty="0" smtClean="0"/>
              <a:t> on provenance</a:t>
            </a:r>
            <a:r>
              <a:rPr lang="en-US" dirty="0" smtClean="0"/>
              <a:t>.</a:t>
            </a:r>
          </a:p>
          <a:p>
            <a:endParaRPr lang="en-US" dirty="0"/>
          </a:p>
        </p:txBody>
      </p:sp>
    </p:spTree>
    <p:extLst>
      <p:ext uri="{BB962C8B-B14F-4D97-AF65-F5344CB8AC3E}">
        <p14:creationId xmlns:p14="http://schemas.microsoft.com/office/powerpoint/2010/main" val="973136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When you take a look at the Data Life Cycle, planning is at the top. Which makes sense as planning is usually the first action you take, albeit in different forms, when you start thinking about a new research project.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When you take a look at the Data Life Cycle, planning is at the top. Which makes sense as planning is usually the first action you take, albeit in different forms, when you start thinking about a new research project.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Who knows, maybe you’re dataset is the next Keeling curve!</a:t>
            </a:r>
            <a:endParaRPr lang="en-US" dirty="0"/>
          </a:p>
        </p:txBody>
      </p:sp>
    </p:spTree>
    <p:extLst>
      <p:ext uri="{BB962C8B-B14F-4D97-AF65-F5344CB8AC3E}">
        <p14:creationId xmlns:p14="http://schemas.microsoft.com/office/powerpoint/2010/main" val="8995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v2">
  <p:cSld name="Title v2">
    <p:spTree>
      <p:nvGrpSpPr>
        <p:cNvPr id="1" name="Shape 55"/>
        <p:cNvGrpSpPr/>
        <p:nvPr/>
      </p:nvGrpSpPr>
      <p:grpSpPr>
        <a:xfrm>
          <a:off x="0" y="0"/>
          <a:ext cx="0" cy="0"/>
          <a:chOff x="0" y="0"/>
          <a:chExt cx="0" cy="0"/>
        </a:xfrm>
      </p:grpSpPr>
      <p:pic>
        <p:nvPicPr>
          <p:cNvPr id="56" name="Shape 56" descr="6965105772_6fe3fff080_o.jpg"/>
          <p:cNvPicPr preferRelativeResize="0"/>
          <p:nvPr/>
        </p:nvPicPr>
        <p:blipFill rotWithShape="1">
          <a:blip r:embed="rId2" cstate="print">
            <a:alphaModFix amt="35000"/>
            <a:extLst>
              <a:ext uri="{28A0092B-C50C-407E-A947-70E740481C1C}">
                <a14:useLocalDpi xmlns:a14="http://schemas.microsoft.com/office/drawing/2010/main"/>
              </a:ext>
            </a:extLst>
          </a:blip>
          <a:srcRect/>
          <a:stretch/>
        </p:blipFill>
        <p:spPr>
          <a:xfrm>
            <a:off x="-1" y="0"/>
            <a:ext cx="6941663" cy="5206248"/>
          </a:xfrm>
          <a:prstGeom prst="rect">
            <a:avLst/>
          </a:prstGeom>
          <a:noFill/>
          <a:ln>
            <a:noFill/>
          </a:ln>
        </p:spPr>
      </p:pic>
      <p:sp>
        <p:nvSpPr>
          <p:cNvPr id="57" name="Shape 57"/>
          <p:cNvSpPr txBox="1">
            <a:spLocks noGrp="1"/>
          </p:cNvSpPr>
          <p:nvPr>
            <p:ph type="ctrTitle"/>
          </p:nvPr>
        </p:nvSpPr>
        <p:spPr>
          <a:xfrm>
            <a:off x="3043800" y="1571343"/>
            <a:ext cx="5414400" cy="10221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FFFFFF"/>
              </a:buClr>
              <a:buSzPts val="4000"/>
              <a:buFont typeface="Titillium Web"/>
              <a:buNone/>
              <a:defRPr sz="4000" b="1" i="0" u="none" strike="noStrike" cap="none">
                <a:solidFill>
                  <a:schemeClr val="accent1"/>
                </a:solidFill>
                <a:latin typeface="Source Sans Pro"/>
                <a:ea typeface="Source Sans Pro"/>
                <a:cs typeface="Source Sans Pro"/>
                <a:sym typeface="Source Sans Pro"/>
              </a:defRPr>
            </a:lvl1pPr>
            <a:lvl2pPr lvl="1"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2pPr>
            <a:lvl3pPr lvl="2"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3pPr>
            <a:lvl4pPr lvl="3"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4pPr>
            <a:lvl5pPr lvl="4"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5pPr>
            <a:lvl6pPr lvl="5"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6pPr>
            <a:lvl7pPr lvl="6"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7pPr>
            <a:lvl8pPr lvl="7"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8pPr>
            <a:lvl9pPr lvl="8" rtl="0">
              <a:spcBef>
                <a:spcPts val="0"/>
              </a:spcBef>
              <a:spcAft>
                <a:spcPts val="0"/>
              </a:spcAft>
              <a:buClr>
                <a:srgbClr val="FFFFFF"/>
              </a:buClr>
              <a:buSzPts val="3600"/>
              <a:buFont typeface="Titillium Web"/>
              <a:buNone/>
              <a:defRPr sz="3600" b="1">
                <a:solidFill>
                  <a:srgbClr val="FFFFFF"/>
                </a:solidFill>
                <a:latin typeface="Titillium Web"/>
                <a:ea typeface="Titillium Web"/>
                <a:cs typeface="Titillium Web"/>
                <a:sym typeface="Titillium Web"/>
              </a:defRPr>
            </a:lvl9pPr>
          </a:lstStyle>
          <a:p>
            <a:endParaRPr/>
          </a:p>
        </p:txBody>
      </p:sp>
      <p:sp>
        <p:nvSpPr>
          <p:cNvPr id="58" name="Shape 58"/>
          <p:cNvSpPr txBox="1">
            <a:spLocks noGrp="1"/>
          </p:cNvSpPr>
          <p:nvPr>
            <p:ph type="subTitle" idx="1"/>
          </p:nvPr>
        </p:nvSpPr>
        <p:spPr>
          <a:xfrm>
            <a:off x="3043800" y="2763850"/>
            <a:ext cx="5414400" cy="7848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2400"/>
              <a:buFont typeface="Titillium Web"/>
              <a:buNone/>
              <a:defRPr sz="2400" b="1" i="0" u="none" strike="noStrike" cap="none">
                <a:solidFill>
                  <a:schemeClr val="accent2"/>
                </a:solidFill>
                <a:latin typeface="Source Sans Pro"/>
                <a:ea typeface="Source Sans Pro"/>
                <a:cs typeface="Source Sans Pro"/>
                <a:sym typeface="Source Sans Pro"/>
              </a:defRPr>
            </a:lvl1pPr>
            <a:lvl2pPr marR="0" lvl="1"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9pPr>
          </a:lstStyle>
          <a:p>
            <a:endParaRPr/>
          </a:p>
        </p:txBody>
      </p:sp>
      <p:sp>
        <p:nvSpPr>
          <p:cNvPr id="59" name="Shape 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solidFill>
                  <a:schemeClr val="accent2"/>
                </a:solidFill>
                <a:latin typeface="Source Sans Pro"/>
                <a:ea typeface="Source Sans Pro"/>
                <a:cs typeface="Source Sans Pro"/>
                <a:sym typeface="Source Sans Pro"/>
              </a:defRPr>
            </a:lvl1pPr>
            <a:lvl2pPr lvl="1" rtl="0">
              <a:buNone/>
              <a:defRPr>
                <a:solidFill>
                  <a:schemeClr val="accent2"/>
                </a:solidFill>
                <a:latin typeface="Source Sans Pro"/>
                <a:ea typeface="Source Sans Pro"/>
                <a:cs typeface="Source Sans Pro"/>
                <a:sym typeface="Source Sans Pro"/>
              </a:defRPr>
            </a:lvl2pPr>
            <a:lvl3pPr lvl="2" rtl="0">
              <a:buNone/>
              <a:defRPr>
                <a:solidFill>
                  <a:schemeClr val="accent2"/>
                </a:solidFill>
                <a:latin typeface="Source Sans Pro"/>
                <a:ea typeface="Source Sans Pro"/>
                <a:cs typeface="Source Sans Pro"/>
                <a:sym typeface="Source Sans Pro"/>
              </a:defRPr>
            </a:lvl3pPr>
            <a:lvl4pPr lvl="3" rtl="0">
              <a:buNone/>
              <a:defRPr>
                <a:solidFill>
                  <a:schemeClr val="accent2"/>
                </a:solidFill>
                <a:latin typeface="Source Sans Pro"/>
                <a:ea typeface="Source Sans Pro"/>
                <a:cs typeface="Source Sans Pro"/>
                <a:sym typeface="Source Sans Pro"/>
              </a:defRPr>
            </a:lvl4pPr>
            <a:lvl5pPr lvl="4" rtl="0">
              <a:buNone/>
              <a:defRPr>
                <a:solidFill>
                  <a:schemeClr val="accent2"/>
                </a:solidFill>
                <a:latin typeface="Source Sans Pro"/>
                <a:ea typeface="Source Sans Pro"/>
                <a:cs typeface="Source Sans Pro"/>
                <a:sym typeface="Source Sans Pro"/>
              </a:defRPr>
            </a:lvl5pPr>
            <a:lvl6pPr lvl="5" rtl="0">
              <a:buNone/>
              <a:defRPr>
                <a:solidFill>
                  <a:schemeClr val="accent2"/>
                </a:solidFill>
                <a:latin typeface="Source Sans Pro"/>
                <a:ea typeface="Source Sans Pro"/>
                <a:cs typeface="Source Sans Pro"/>
                <a:sym typeface="Source Sans Pro"/>
              </a:defRPr>
            </a:lvl6pPr>
            <a:lvl7pPr lvl="6" rtl="0">
              <a:buNone/>
              <a:defRPr>
                <a:solidFill>
                  <a:schemeClr val="accent2"/>
                </a:solidFill>
                <a:latin typeface="Source Sans Pro"/>
                <a:ea typeface="Source Sans Pro"/>
                <a:cs typeface="Source Sans Pro"/>
                <a:sym typeface="Source Sans Pro"/>
              </a:defRPr>
            </a:lvl7pPr>
            <a:lvl8pPr lvl="7" rtl="0">
              <a:buNone/>
              <a:defRPr>
                <a:solidFill>
                  <a:schemeClr val="accent2"/>
                </a:solidFill>
                <a:latin typeface="Source Sans Pro"/>
                <a:ea typeface="Source Sans Pro"/>
                <a:cs typeface="Source Sans Pro"/>
                <a:sym typeface="Source Sans Pro"/>
              </a:defRPr>
            </a:lvl8pPr>
            <a:lvl9pPr lvl="8" rtl="0">
              <a:buNone/>
              <a:defRPr>
                <a:solidFill>
                  <a:schemeClr val="accent2"/>
                </a:solidFill>
                <a:latin typeface="Source Sans Pro"/>
                <a:ea typeface="Source Sans Pro"/>
                <a:cs typeface="Source Sans Pro"/>
                <a:sym typeface="Source Sans Pro"/>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1 column">
  <p:cSld name="Title + 1 column">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1346557" y="70994"/>
            <a:ext cx="7116000" cy="8574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accent1"/>
              </a:buClr>
              <a:buSzPts val="3000"/>
              <a:buFont typeface="Titillium Web"/>
              <a:buNone/>
              <a:defRPr sz="3000" b="1" i="0" u="none" strike="noStrike" cap="none">
                <a:solidFill>
                  <a:schemeClr val="accent1"/>
                </a:solidFill>
                <a:latin typeface="Source Sans Pro"/>
                <a:ea typeface="Source Sans Pro"/>
                <a:cs typeface="Source Sans Pro"/>
                <a:sym typeface="Source Sans Pro"/>
              </a:defRPr>
            </a:lvl1pPr>
            <a:lvl2pPr lvl="1" rtl="0">
              <a:spcBef>
                <a:spcPts val="0"/>
              </a:spcBef>
              <a:spcAft>
                <a:spcPts val="0"/>
              </a:spcAft>
              <a:buSzPts val="2600"/>
              <a:buFont typeface="Titillium Web"/>
              <a:buNone/>
              <a:defRPr sz="2600" b="1">
                <a:latin typeface="Titillium Web"/>
                <a:ea typeface="Titillium Web"/>
                <a:cs typeface="Titillium Web"/>
                <a:sym typeface="Titillium Web"/>
              </a:defRPr>
            </a:lvl2pPr>
            <a:lvl3pPr lvl="2" rtl="0">
              <a:spcBef>
                <a:spcPts val="0"/>
              </a:spcBef>
              <a:spcAft>
                <a:spcPts val="0"/>
              </a:spcAft>
              <a:buSzPts val="2600"/>
              <a:buFont typeface="Titillium Web"/>
              <a:buNone/>
              <a:defRPr sz="2600" b="1">
                <a:latin typeface="Titillium Web"/>
                <a:ea typeface="Titillium Web"/>
                <a:cs typeface="Titillium Web"/>
                <a:sym typeface="Titillium Web"/>
              </a:defRPr>
            </a:lvl3pPr>
            <a:lvl4pPr lvl="3" rtl="0">
              <a:spcBef>
                <a:spcPts val="0"/>
              </a:spcBef>
              <a:spcAft>
                <a:spcPts val="0"/>
              </a:spcAft>
              <a:buSzPts val="2600"/>
              <a:buFont typeface="Titillium Web"/>
              <a:buNone/>
              <a:defRPr sz="2600" b="1">
                <a:latin typeface="Titillium Web"/>
                <a:ea typeface="Titillium Web"/>
                <a:cs typeface="Titillium Web"/>
                <a:sym typeface="Titillium Web"/>
              </a:defRPr>
            </a:lvl4pPr>
            <a:lvl5pPr lvl="4" rtl="0">
              <a:spcBef>
                <a:spcPts val="0"/>
              </a:spcBef>
              <a:spcAft>
                <a:spcPts val="0"/>
              </a:spcAft>
              <a:buSzPts val="2600"/>
              <a:buFont typeface="Titillium Web"/>
              <a:buNone/>
              <a:defRPr sz="2600" b="1">
                <a:latin typeface="Titillium Web"/>
                <a:ea typeface="Titillium Web"/>
                <a:cs typeface="Titillium Web"/>
                <a:sym typeface="Titillium Web"/>
              </a:defRPr>
            </a:lvl5pPr>
            <a:lvl6pPr lvl="5" rtl="0">
              <a:spcBef>
                <a:spcPts val="0"/>
              </a:spcBef>
              <a:spcAft>
                <a:spcPts val="0"/>
              </a:spcAft>
              <a:buSzPts val="2600"/>
              <a:buFont typeface="Titillium Web"/>
              <a:buNone/>
              <a:defRPr sz="2600" b="1">
                <a:latin typeface="Titillium Web"/>
                <a:ea typeface="Titillium Web"/>
                <a:cs typeface="Titillium Web"/>
                <a:sym typeface="Titillium Web"/>
              </a:defRPr>
            </a:lvl6pPr>
            <a:lvl7pPr lvl="6" rtl="0">
              <a:spcBef>
                <a:spcPts val="0"/>
              </a:spcBef>
              <a:spcAft>
                <a:spcPts val="0"/>
              </a:spcAft>
              <a:buSzPts val="2600"/>
              <a:buFont typeface="Titillium Web"/>
              <a:buNone/>
              <a:defRPr sz="2600" b="1">
                <a:latin typeface="Titillium Web"/>
                <a:ea typeface="Titillium Web"/>
                <a:cs typeface="Titillium Web"/>
                <a:sym typeface="Titillium Web"/>
              </a:defRPr>
            </a:lvl7pPr>
            <a:lvl8pPr lvl="7" rtl="0">
              <a:spcBef>
                <a:spcPts val="0"/>
              </a:spcBef>
              <a:spcAft>
                <a:spcPts val="0"/>
              </a:spcAft>
              <a:buSzPts val="2600"/>
              <a:buFont typeface="Titillium Web"/>
              <a:buNone/>
              <a:defRPr sz="2600" b="1">
                <a:latin typeface="Titillium Web"/>
                <a:ea typeface="Titillium Web"/>
                <a:cs typeface="Titillium Web"/>
                <a:sym typeface="Titillium Web"/>
              </a:defRPr>
            </a:lvl8pPr>
            <a:lvl9pPr lvl="8" rtl="0">
              <a:spcBef>
                <a:spcPts val="0"/>
              </a:spcBef>
              <a:spcAft>
                <a:spcPts val="0"/>
              </a:spcAft>
              <a:buSzPts val="2600"/>
              <a:buFont typeface="Titillium Web"/>
              <a:buNone/>
              <a:defRPr sz="2600" b="1">
                <a:latin typeface="Titillium Web"/>
                <a:ea typeface="Titillium Web"/>
                <a:cs typeface="Titillium Web"/>
                <a:sym typeface="Titillium Web"/>
              </a:defRPr>
            </a:lvl9pPr>
          </a:lstStyle>
          <a:p>
            <a:endParaRPr/>
          </a:p>
        </p:txBody>
      </p:sp>
      <p:sp>
        <p:nvSpPr>
          <p:cNvPr id="62" name="Shape 62"/>
          <p:cNvSpPr txBox="1">
            <a:spLocks noGrp="1"/>
          </p:cNvSpPr>
          <p:nvPr>
            <p:ph type="body" idx="1"/>
          </p:nvPr>
        </p:nvSpPr>
        <p:spPr>
          <a:xfrm>
            <a:off x="1346556" y="1010512"/>
            <a:ext cx="7116000" cy="3793200"/>
          </a:xfrm>
          <a:prstGeom prst="rect">
            <a:avLst/>
          </a:prstGeom>
          <a:noFill/>
          <a:ln>
            <a:noFill/>
          </a:ln>
        </p:spPr>
        <p:txBody>
          <a:bodyPr spcFirstLastPara="1" wrap="square" lIns="91425" tIns="91425" rIns="91425" bIns="91425" anchor="t" anchorCtr="0"/>
          <a:lstStyle>
            <a:lvl1pPr marL="457200" marR="0" lvl="0"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1pPr>
            <a:lvl2pPr marL="914400" marR="0" lvl="1" indent="-406400" algn="l" rtl="0">
              <a:lnSpc>
                <a:spcPct val="100000"/>
              </a:lnSpc>
              <a:spcBef>
                <a:spcPts val="0"/>
              </a:spcBef>
              <a:spcAft>
                <a:spcPts val="0"/>
              </a:spcAft>
              <a:buClr>
                <a:schemeClr val="accent1"/>
              </a:buClr>
              <a:buSzPts val="2800"/>
              <a:buFont typeface="Noto Sans Symbols"/>
              <a:buChar char="▪"/>
              <a:defRPr sz="2800" b="0" i="0" u="none" strike="noStrike" cap="none">
                <a:solidFill>
                  <a:schemeClr val="dk2"/>
                </a:solidFill>
                <a:latin typeface="Source Sans Pro"/>
                <a:ea typeface="Source Sans Pro"/>
                <a:cs typeface="Source Sans Pro"/>
                <a:sym typeface="Source Sans Pro"/>
              </a:defRPr>
            </a:lvl2pPr>
            <a:lvl3pPr marL="1371600" marR="0" lvl="2"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3pPr>
            <a:lvl4pPr marL="1828800" marR="0" lvl="3" indent="-228600" algn="l" rtl="0">
              <a:lnSpc>
                <a:spcPct val="100000"/>
              </a:lnSpc>
              <a:spcBef>
                <a:spcPts val="0"/>
              </a:spcBef>
              <a:spcAft>
                <a:spcPts val="0"/>
              </a:spcAft>
              <a:buClr>
                <a:schemeClr val="accent1"/>
              </a:buClr>
              <a:buSzPts val="2400"/>
              <a:buFont typeface="Noto Sans Symbols"/>
              <a:buNone/>
              <a:defRPr sz="2400" b="0" i="1" u="none" strike="noStrike" cap="none">
                <a:solidFill>
                  <a:schemeClr val="accent1"/>
                </a:solidFill>
                <a:latin typeface="Source Sans Pro"/>
                <a:ea typeface="Source Sans Pro"/>
                <a:cs typeface="Source Sans Pro"/>
                <a:sym typeface="Source Sans Pro"/>
              </a:defRPr>
            </a:lvl4pPr>
            <a:lvl5pPr marL="2286000" marR="0" lvl="4" indent="-406400" algn="l" rtl="0">
              <a:lnSpc>
                <a:spcPct val="100000"/>
              </a:lnSpc>
              <a:spcBef>
                <a:spcPts val="0"/>
              </a:spcBef>
              <a:spcAft>
                <a:spcPts val="0"/>
              </a:spcAft>
              <a:buClr>
                <a:srgbClr val="006666"/>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chemeClr val="accent1"/>
              </a:buClr>
              <a:buSzPts val="2400"/>
              <a:buFont typeface="Source Sans Pro"/>
              <a:buNone/>
              <a:defRPr sz="2400" b="0" i="1" u="none" strike="noStrike" cap="none">
                <a:solidFill>
                  <a:schemeClr val="accent1"/>
                </a:solidFill>
                <a:latin typeface="Source Sans Pro"/>
                <a:ea typeface="Source Sans Pro"/>
                <a:cs typeface="Source Sans Pro"/>
                <a:sym typeface="Source Sans Pro"/>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3" name="Shape 63"/>
          <p:cNvSpPr txBox="1">
            <a:spLocks noGrp="1"/>
          </p:cNvSpPr>
          <p:nvPr>
            <p:ph type="sldNum" idx="12"/>
          </p:nvPr>
        </p:nvSpPr>
        <p:spPr>
          <a:xfrm>
            <a:off x="0" y="4892264"/>
            <a:ext cx="2133600" cy="273900"/>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1pPr>
            <a:lvl2pPr marL="0" marR="0" lvl="1"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2pPr>
            <a:lvl3pPr marL="0" marR="0" lvl="2"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3pPr>
            <a:lvl4pPr marL="0" marR="0" lvl="3"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4pPr>
            <a:lvl5pPr marL="0" marR="0" lvl="4"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5pPr>
            <a:lvl6pPr marL="0" marR="0" lvl="5"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6pPr>
            <a:lvl7pPr marL="0" marR="0" lvl="6"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7pPr>
            <a:lvl8pPr marL="0" marR="0" lvl="7"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8pPr>
            <a:lvl9pPr marL="0" marR="0" lvl="8"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9pPr>
          </a:lstStyle>
          <a:p>
            <a:pPr marL="0" lvl="0" indent="0">
              <a:spcBef>
                <a:spcPts val="0"/>
              </a:spcBef>
              <a:spcAft>
                <a:spcPts val="0"/>
              </a:spcAft>
              <a:buNone/>
            </a:pPr>
            <a:fld id="{00000000-1234-1234-1234-123412341234}" type="slidenum">
              <a:rPr lang="en"/>
              <a:t>‹#›</a:t>
            </a:fld>
            <a:endParaRPr/>
          </a:p>
        </p:txBody>
      </p:sp>
      <p:sp>
        <p:nvSpPr>
          <p:cNvPr id="64" name="Shape 64"/>
          <p:cNvSpPr/>
          <p:nvPr/>
        </p:nvSpPr>
        <p:spPr>
          <a:xfrm>
            <a:off x="9030054" y="0"/>
            <a:ext cx="74100" cy="5143500"/>
          </a:xfrm>
          <a:prstGeom prst="rect">
            <a:avLst/>
          </a:prstGeom>
          <a:solidFill>
            <a:schemeClr val="accent4">
              <a:alpha val="498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Shape 65"/>
          <p:cNvSpPr/>
          <p:nvPr/>
        </p:nvSpPr>
        <p:spPr>
          <a:xfrm>
            <a:off x="8992915" y="0"/>
            <a:ext cx="45600" cy="5143500"/>
          </a:xfrm>
          <a:prstGeom prst="rect">
            <a:avLst/>
          </a:prstGeom>
          <a:gradFill>
            <a:gsLst>
              <a:gs pos="0">
                <a:schemeClr val="accent5"/>
              </a:gs>
              <a:gs pos="100000">
                <a:srgbClr val="93F4A0"/>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Shape 66"/>
          <p:cNvSpPr/>
          <p:nvPr/>
        </p:nvSpPr>
        <p:spPr>
          <a:xfrm>
            <a:off x="9095482" y="0"/>
            <a:ext cx="65700" cy="5143500"/>
          </a:xfrm>
          <a:prstGeom prst="rect">
            <a:avLst/>
          </a:prstGeom>
          <a:gradFill>
            <a:gsLst>
              <a:gs pos="0">
                <a:srgbClr val="006666"/>
              </a:gs>
              <a:gs pos="100000">
                <a:srgbClr val="073D4D">
                  <a:alpha val="49803"/>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7" name="Shape 67" descr="AuroraBorealisTransparent.png"/>
          <p:cNvPicPr preferRelativeResize="0"/>
          <p:nvPr/>
        </p:nvPicPr>
        <p:blipFill rotWithShape="1">
          <a:blip r:embed="rId2" cstate="print">
            <a:alphaModFix/>
            <a:extLst>
              <a:ext uri="{28A0092B-C50C-407E-A947-70E740481C1C}">
                <a14:useLocalDpi xmlns:a14="http://schemas.microsoft.com/office/drawing/2010/main"/>
              </a:ext>
            </a:extLst>
          </a:blip>
          <a:srcRect/>
          <a:stretch/>
        </p:blipFill>
        <p:spPr>
          <a:xfrm>
            <a:off x="280405" y="184352"/>
            <a:ext cx="677859" cy="677859"/>
          </a:xfrm>
          <a:prstGeom prst="rect">
            <a:avLst/>
          </a:prstGeom>
          <a:noFill/>
          <a:ln>
            <a:noFill/>
          </a:ln>
          <a:effectLst>
            <a:outerShdw blurRad="50800" dist="38100" dir="2700000" algn="tl" rotWithShape="0">
              <a:srgbClr val="000000">
                <a:alpha val="40000"/>
              </a:srgbClr>
            </a:outerShdw>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Black with white background" type="blank">
  <p:cSld name="BLANK">
    <p:spTree>
      <p:nvGrpSpPr>
        <p:cNvPr id="1" name="Shape 68"/>
        <p:cNvGrpSpPr/>
        <p:nvPr/>
      </p:nvGrpSpPr>
      <p:grpSpPr>
        <a:xfrm>
          <a:off x="0" y="0"/>
          <a:ext cx="0" cy="0"/>
          <a:chOff x="0" y="0"/>
          <a:chExt cx="0" cy="0"/>
        </a:xfrm>
      </p:grpSpPr>
      <p:sp>
        <p:nvSpPr>
          <p:cNvPr id="69" name="Shape 69"/>
          <p:cNvSpPr txBox="1">
            <a:spLocks noGrp="1"/>
          </p:cNvSpPr>
          <p:nvPr>
            <p:ph type="sldNum" idx="12"/>
          </p:nvPr>
        </p:nvSpPr>
        <p:spPr>
          <a:xfrm>
            <a:off x="0" y="4892264"/>
            <a:ext cx="2133600" cy="273900"/>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1pPr>
            <a:lvl2pPr marL="0" marR="0" lvl="1"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2pPr>
            <a:lvl3pPr marL="0" marR="0" lvl="2"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3pPr>
            <a:lvl4pPr marL="0" marR="0" lvl="3"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4pPr>
            <a:lvl5pPr marL="0" marR="0" lvl="4"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5pPr>
            <a:lvl6pPr marL="0" marR="0" lvl="5"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6pPr>
            <a:lvl7pPr marL="0" marR="0" lvl="6"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7pPr>
            <a:lvl8pPr marL="0" marR="0" lvl="7"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8pPr>
            <a:lvl9pPr marL="0" marR="0" lvl="8" indent="0" algn="l" rtl="0">
              <a:lnSpc>
                <a:spcPct val="100000"/>
              </a:lnSpc>
              <a:spcBef>
                <a:spcPts val="0"/>
              </a:spcBef>
              <a:spcAft>
                <a:spcPts val="0"/>
              </a:spcAft>
              <a:buClr>
                <a:srgbClr val="898990"/>
              </a:buClr>
              <a:buSzPts val="800"/>
              <a:buFont typeface="Source Code Pro"/>
              <a:buNone/>
              <a:defRPr sz="800" b="0" i="0" u="none" strike="noStrike" cap="none">
                <a:solidFill>
                  <a:srgbClr val="898990"/>
                </a:solidFill>
                <a:latin typeface="Source Code Pro"/>
                <a:ea typeface="Source Code Pro"/>
                <a:cs typeface="Source Code Pro"/>
                <a:sym typeface="Source Code Pro"/>
              </a:defRPr>
            </a:lvl9pPr>
          </a:lstStyle>
          <a:p>
            <a:pPr marL="0" lvl="0" indent="0">
              <a:spcBef>
                <a:spcPts val="0"/>
              </a:spcBef>
              <a:spcAft>
                <a:spcPts val="0"/>
              </a:spcAft>
              <a:buNone/>
            </a:pPr>
            <a:fld id="{00000000-1234-1234-1234-123412341234}" type="slidenum">
              <a:rPr lang="en"/>
              <a:t>‹#›</a:t>
            </a:fld>
            <a:endParaRPr/>
          </a:p>
        </p:txBody>
      </p:sp>
      <p:sp>
        <p:nvSpPr>
          <p:cNvPr id="70" name="Shape 70"/>
          <p:cNvSpPr/>
          <p:nvPr/>
        </p:nvSpPr>
        <p:spPr>
          <a:xfrm>
            <a:off x="9030054" y="0"/>
            <a:ext cx="74100" cy="5143500"/>
          </a:xfrm>
          <a:prstGeom prst="rect">
            <a:avLst/>
          </a:prstGeom>
          <a:solidFill>
            <a:schemeClr val="accent4">
              <a:alpha val="498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Shape 71"/>
          <p:cNvSpPr/>
          <p:nvPr/>
        </p:nvSpPr>
        <p:spPr>
          <a:xfrm>
            <a:off x="8992915" y="0"/>
            <a:ext cx="45600" cy="5143500"/>
          </a:xfrm>
          <a:prstGeom prst="rect">
            <a:avLst/>
          </a:prstGeom>
          <a:gradFill>
            <a:gsLst>
              <a:gs pos="0">
                <a:schemeClr val="accent5"/>
              </a:gs>
              <a:gs pos="100000">
                <a:srgbClr val="93F4A0"/>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Shape 72"/>
          <p:cNvSpPr/>
          <p:nvPr/>
        </p:nvSpPr>
        <p:spPr>
          <a:xfrm>
            <a:off x="9095482" y="0"/>
            <a:ext cx="65700" cy="5143500"/>
          </a:xfrm>
          <a:prstGeom prst="rect">
            <a:avLst/>
          </a:prstGeom>
          <a:gradFill>
            <a:gsLst>
              <a:gs pos="0">
                <a:srgbClr val="006666"/>
              </a:gs>
              <a:gs pos="100000">
                <a:srgbClr val="073D4D">
                  <a:alpha val="49803"/>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 1 column">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1346557" y="70994"/>
            <a:ext cx="7116102" cy="857400"/>
          </a:xfrm>
          <a:prstGeom prst="rect">
            <a:avLst/>
          </a:prstGeom>
        </p:spPr>
        <p:txBody>
          <a:bodyPr lIns="91425" tIns="91425" rIns="91425" bIns="91425" anchor="ctr" anchorCtr="0"/>
          <a:lstStyle>
            <a:lvl1pPr lvl="0">
              <a:spcBef>
                <a:spcPts val="0"/>
              </a:spcBef>
              <a:defRPr sz="3000">
                <a:solidFill>
                  <a:schemeClr val="accent1"/>
                </a:solidFill>
                <a:latin typeface="Source Sans Pro"/>
                <a:cs typeface="Source Sans Pro"/>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dirty="0" smtClean="0"/>
              <a:t>Click to edit Master title style</a:t>
            </a:r>
            <a:endParaRPr dirty="0"/>
          </a:p>
        </p:txBody>
      </p:sp>
      <p:sp>
        <p:nvSpPr>
          <p:cNvPr id="5" name="Content Placeholder 2"/>
          <p:cNvSpPr>
            <a:spLocks noGrp="1"/>
          </p:cNvSpPr>
          <p:nvPr>
            <p:ph sz="quarter" idx="10"/>
          </p:nvPr>
        </p:nvSpPr>
        <p:spPr>
          <a:xfrm>
            <a:off x="1346559" y="1010513"/>
            <a:ext cx="7116103" cy="3793189"/>
          </a:xfrm>
          <a:prstGeom prst="rect">
            <a:avLst/>
          </a:prstGeom>
        </p:spPr>
        <p:txBody>
          <a:bodyPr vert="horz"/>
          <a:lstStyle>
            <a:lvl1pPr marL="225425" indent="-225425">
              <a:buClr>
                <a:schemeClr val="accent1"/>
              </a:buClr>
              <a:buFont typeface="Wingdings" charset="2"/>
              <a:buChar char="§"/>
              <a:defRPr sz="2800">
                <a:solidFill>
                  <a:srgbClr val="666666"/>
                </a:solidFill>
                <a:latin typeface="Source Sans Pro"/>
                <a:cs typeface="Source Sans Pro"/>
              </a:defRPr>
            </a:lvl1pPr>
            <a:lvl2pPr marL="576072" marR="0" indent="-228600" algn="l" defTabSz="914400" rtl="0" eaLnBrk="1" fontAlgn="auto" latinLnBrk="0" hangingPunct="1">
              <a:lnSpc>
                <a:spcPct val="100000"/>
              </a:lnSpc>
              <a:spcBef>
                <a:spcPts val="0"/>
              </a:spcBef>
              <a:spcAft>
                <a:spcPts val="0"/>
              </a:spcAft>
              <a:buClr>
                <a:schemeClr val="accent1"/>
              </a:buClr>
              <a:buSzTx/>
              <a:buFont typeface="Wingdings" charset="2"/>
              <a:buChar char="§"/>
              <a:tabLst/>
              <a:defRPr sz="2800">
                <a:solidFill>
                  <a:schemeClr val="bg2"/>
                </a:solidFill>
                <a:latin typeface="Source Sans Pro"/>
                <a:cs typeface="Source Sans Pro"/>
              </a:defRPr>
            </a:lvl2pPr>
            <a:lvl3pPr marL="1033463" indent="-234950">
              <a:buClr>
                <a:schemeClr val="accent1"/>
              </a:buClr>
              <a:buFont typeface="Wingdings" charset="2"/>
              <a:buChar char="§"/>
              <a:defRPr sz="2800">
                <a:solidFill>
                  <a:srgbClr val="666666"/>
                </a:solidFill>
                <a:latin typeface="Source Sans Pro"/>
                <a:cs typeface="Source Sans Pro"/>
              </a:defRPr>
            </a:lvl3pPr>
            <a:lvl4pPr marL="1033463" indent="0">
              <a:buClr>
                <a:schemeClr val="accent1"/>
              </a:buClr>
              <a:buFont typeface="Wingdings" charset="2"/>
              <a:buNone/>
              <a:defRPr sz="2400" i="1">
                <a:solidFill>
                  <a:schemeClr val="accent1"/>
                </a:solidFill>
                <a:latin typeface="Source Sans Pro"/>
                <a:cs typeface="Source Sans Pro"/>
              </a:defRPr>
            </a:lvl4pPr>
            <a:lvl5pPr marL="573088" indent="-225425">
              <a:buClr>
                <a:srgbClr val="006666"/>
              </a:buClr>
              <a:buFont typeface="Wingdings" charset="2"/>
              <a:buChar char="§"/>
              <a:defRPr sz="2800">
                <a:solidFill>
                  <a:srgbClr val="666666"/>
                </a:solidFill>
                <a:latin typeface="Source Sans Pro"/>
                <a:cs typeface="Source Sans Pro"/>
              </a:defRPr>
            </a:lvl5pPr>
            <a:lvl6pPr marL="909638" indent="0">
              <a:tabLst>
                <a:tab pos="1033463" algn="l"/>
              </a:tabLst>
              <a:defRPr sz="2400" i="1">
                <a:solidFill>
                  <a:schemeClr val="accent1"/>
                </a:solidFill>
                <a:latin typeface="Source Sans Pro"/>
                <a:cs typeface="Source Sans Pro"/>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0" name="Slide Number Placeholder 3"/>
          <p:cNvSpPr>
            <a:spLocks noGrp="1"/>
          </p:cNvSpPr>
          <p:nvPr>
            <p:ph type="sldNum" sz="quarter" idx="4"/>
          </p:nvPr>
        </p:nvSpPr>
        <p:spPr>
          <a:xfrm>
            <a:off x="0" y="4892265"/>
            <a:ext cx="2133600" cy="273844"/>
          </a:xfrm>
          <a:prstGeom prst="rect">
            <a:avLst/>
          </a:prstGeom>
        </p:spPr>
        <p:txBody>
          <a:bodyPr vert="horz" lIns="91440" tIns="45720" rIns="91440" bIns="45720" rtlCol="0" anchor="ctr"/>
          <a:lstStyle>
            <a:lvl1pPr algn="l">
              <a:defRPr sz="800">
                <a:solidFill>
                  <a:schemeClr val="tx1">
                    <a:tint val="75000"/>
                  </a:schemeClr>
                </a:solidFill>
                <a:latin typeface="Source Code Pro"/>
                <a:cs typeface="Source Code Pro"/>
              </a:defRPr>
            </a:lvl1pPr>
          </a:lstStyle>
          <a:p>
            <a:fld id="{36CC25BB-CD9E-8B4B-903C-80BCA5EE16DA}" type="slidenum">
              <a:rPr lang="en-US" smtClean="0"/>
              <a:pPr/>
              <a:t>‹#›</a:t>
            </a:fld>
            <a:endParaRPr lang="en-US"/>
          </a:p>
        </p:txBody>
      </p:sp>
      <p:sp>
        <p:nvSpPr>
          <p:cNvPr id="11" name="Shape 25"/>
          <p:cNvSpPr/>
          <p:nvPr userDrawn="1"/>
        </p:nvSpPr>
        <p:spPr>
          <a:xfrm>
            <a:off x="9030054" y="0"/>
            <a:ext cx="74010" cy="5143500"/>
          </a:xfrm>
          <a:prstGeom prst="rect">
            <a:avLst/>
          </a:prstGeom>
          <a:solidFill>
            <a:schemeClr val="accent4">
              <a:alpha val="50000"/>
            </a:schemeClr>
          </a:solidFill>
          <a:ln>
            <a:noFill/>
          </a:ln>
        </p:spPr>
        <p:txBody>
          <a:bodyPr lIns="91425" tIns="91425" rIns="91425" bIns="91425" anchor="ctr" anchorCtr="0">
            <a:noAutofit/>
          </a:bodyPr>
          <a:lstStyle/>
          <a:p>
            <a:pPr lvl="0">
              <a:spcBef>
                <a:spcPts val="0"/>
              </a:spcBef>
              <a:buNone/>
            </a:pPr>
            <a:endParaRPr/>
          </a:p>
        </p:txBody>
      </p:sp>
      <p:sp>
        <p:nvSpPr>
          <p:cNvPr id="12" name="Shape 25"/>
          <p:cNvSpPr/>
          <p:nvPr userDrawn="1"/>
        </p:nvSpPr>
        <p:spPr>
          <a:xfrm>
            <a:off x="8992918" y="0"/>
            <a:ext cx="45719" cy="5143500"/>
          </a:xfrm>
          <a:prstGeom prst="rect">
            <a:avLst/>
          </a:prstGeom>
          <a:gradFill flip="none" rotWithShape="1">
            <a:gsLst>
              <a:gs pos="0">
                <a:schemeClr val="accent5"/>
              </a:gs>
              <a:gs pos="100000">
                <a:schemeClr val="accent3">
                  <a:lumMod val="60000"/>
                  <a:lumOff val="40000"/>
                </a:schemeClr>
              </a:gs>
            </a:gsLst>
            <a:lin ang="5400000" scaled="0"/>
            <a:tileRect/>
          </a:gradFill>
          <a:ln>
            <a:noFill/>
          </a:ln>
        </p:spPr>
        <p:txBody>
          <a:bodyPr lIns="91425" tIns="91425" rIns="91425" bIns="91425" anchor="ctr" anchorCtr="0">
            <a:noAutofit/>
          </a:bodyPr>
          <a:lstStyle/>
          <a:p>
            <a:pPr lvl="0">
              <a:spcBef>
                <a:spcPts val="0"/>
              </a:spcBef>
              <a:buNone/>
            </a:pPr>
            <a:endParaRPr/>
          </a:p>
        </p:txBody>
      </p:sp>
      <p:sp>
        <p:nvSpPr>
          <p:cNvPr id="25" name="Shape 25"/>
          <p:cNvSpPr/>
          <p:nvPr/>
        </p:nvSpPr>
        <p:spPr>
          <a:xfrm>
            <a:off x="9095485" y="0"/>
            <a:ext cx="65679" cy="5143500"/>
          </a:xfrm>
          <a:prstGeom prst="rect">
            <a:avLst/>
          </a:prstGeom>
          <a:gradFill flip="none" rotWithShape="1">
            <a:gsLst>
              <a:gs pos="0">
                <a:srgbClr val="006666"/>
              </a:gs>
              <a:gs pos="100000">
                <a:schemeClr val="accent1">
                  <a:alpha val="50000"/>
                </a:schemeClr>
              </a:gs>
            </a:gsLst>
            <a:lin ang="5400000" scaled="0"/>
            <a:tileRect/>
          </a:gradFill>
          <a:ln>
            <a:noFill/>
          </a:ln>
        </p:spPr>
        <p:txBody>
          <a:bodyPr lIns="91425" tIns="91425" rIns="91425" bIns="91425" anchor="ctr" anchorCtr="0">
            <a:noAutofit/>
          </a:bodyPr>
          <a:lstStyle/>
          <a:p>
            <a:pPr lvl="0">
              <a:spcBef>
                <a:spcPts val="0"/>
              </a:spcBef>
              <a:buNone/>
            </a:pPr>
            <a:endParaRPr/>
          </a:p>
        </p:txBody>
      </p:sp>
      <p:pic>
        <p:nvPicPr>
          <p:cNvPr id="13" name="Picture 12" descr="AuroraBorealisTransparent.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80408" y="184353"/>
            <a:ext cx="903813" cy="67786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18839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itle + 1 column">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1346557" y="70994"/>
            <a:ext cx="7116102" cy="857400"/>
          </a:xfrm>
          <a:prstGeom prst="rect">
            <a:avLst/>
          </a:prstGeom>
        </p:spPr>
        <p:txBody>
          <a:bodyPr lIns="91425" tIns="91425" rIns="91425" bIns="91425" anchor="ctr" anchorCtr="0"/>
          <a:lstStyle>
            <a:lvl1pPr lvl="0">
              <a:spcBef>
                <a:spcPts val="0"/>
              </a:spcBef>
              <a:defRPr sz="3000">
                <a:solidFill>
                  <a:schemeClr val="accent1"/>
                </a:solidFill>
                <a:latin typeface="Source Sans Pro"/>
                <a:cs typeface="Source Sans Pro"/>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dirty="0" smtClean="0"/>
              <a:t>Click to edit Master title style</a:t>
            </a:r>
            <a:endParaRPr dirty="0"/>
          </a:p>
        </p:txBody>
      </p:sp>
      <p:sp>
        <p:nvSpPr>
          <p:cNvPr id="5" name="Content Placeholder 2"/>
          <p:cNvSpPr>
            <a:spLocks noGrp="1"/>
          </p:cNvSpPr>
          <p:nvPr>
            <p:ph sz="quarter" idx="10"/>
          </p:nvPr>
        </p:nvSpPr>
        <p:spPr>
          <a:xfrm>
            <a:off x="1346559" y="1010513"/>
            <a:ext cx="7116103" cy="3793189"/>
          </a:xfrm>
          <a:prstGeom prst="rect">
            <a:avLst/>
          </a:prstGeom>
        </p:spPr>
        <p:txBody>
          <a:bodyPr vert="horz"/>
          <a:lstStyle>
            <a:lvl1pPr marL="225425" indent="-225425">
              <a:buClr>
                <a:schemeClr val="accent1"/>
              </a:buClr>
              <a:buFont typeface="Wingdings" charset="2"/>
              <a:buChar char="§"/>
              <a:defRPr sz="2800">
                <a:solidFill>
                  <a:srgbClr val="666666"/>
                </a:solidFill>
                <a:latin typeface="Source Sans Pro"/>
                <a:cs typeface="Source Sans Pro"/>
              </a:defRPr>
            </a:lvl1pPr>
            <a:lvl2pPr marL="576072" marR="0" indent="-228600" algn="l" defTabSz="914400" rtl="0" eaLnBrk="1" fontAlgn="auto" latinLnBrk="0" hangingPunct="1">
              <a:lnSpc>
                <a:spcPct val="100000"/>
              </a:lnSpc>
              <a:spcBef>
                <a:spcPts val="0"/>
              </a:spcBef>
              <a:spcAft>
                <a:spcPts val="0"/>
              </a:spcAft>
              <a:buClr>
                <a:schemeClr val="accent1"/>
              </a:buClr>
              <a:buSzTx/>
              <a:buFont typeface="Wingdings" charset="2"/>
              <a:buChar char="§"/>
              <a:tabLst/>
              <a:defRPr sz="2800">
                <a:solidFill>
                  <a:schemeClr val="bg2"/>
                </a:solidFill>
                <a:latin typeface="Source Sans Pro"/>
                <a:cs typeface="Source Sans Pro"/>
              </a:defRPr>
            </a:lvl2pPr>
            <a:lvl3pPr marL="1033463" indent="-234950">
              <a:buClr>
                <a:schemeClr val="accent1"/>
              </a:buClr>
              <a:buFont typeface="Wingdings" charset="2"/>
              <a:buChar char="§"/>
              <a:defRPr sz="2800">
                <a:solidFill>
                  <a:srgbClr val="666666"/>
                </a:solidFill>
                <a:latin typeface="Source Sans Pro"/>
                <a:cs typeface="Source Sans Pro"/>
              </a:defRPr>
            </a:lvl3pPr>
            <a:lvl4pPr marL="1033463" indent="0">
              <a:buClr>
                <a:schemeClr val="accent1"/>
              </a:buClr>
              <a:buFont typeface="Wingdings" charset="2"/>
              <a:buNone/>
              <a:defRPr sz="2400" i="1">
                <a:solidFill>
                  <a:schemeClr val="accent1"/>
                </a:solidFill>
                <a:latin typeface="Source Sans Pro"/>
                <a:cs typeface="Source Sans Pro"/>
              </a:defRPr>
            </a:lvl4pPr>
            <a:lvl5pPr marL="573088" indent="-225425">
              <a:buClr>
                <a:srgbClr val="006666"/>
              </a:buClr>
              <a:buFont typeface="Wingdings" charset="2"/>
              <a:buChar char="§"/>
              <a:defRPr sz="2800">
                <a:solidFill>
                  <a:srgbClr val="666666"/>
                </a:solidFill>
                <a:latin typeface="Source Sans Pro"/>
                <a:cs typeface="Source Sans Pro"/>
              </a:defRPr>
            </a:lvl5pPr>
            <a:lvl6pPr marL="909638" indent="0">
              <a:tabLst>
                <a:tab pos="1033463" algn="l"/>
              </a:tabLst>
              <a:defRPr sz="2400" i="1">
                <a:solidFill>
                  <a:schemeClr val="accent1"/>
                </a:solidFill>
                <a:latin typeface="Source Sans Pro"/>
                <a:cs typeface="Source Sans Pro"/>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0" name="Slide Number Placeholder 3"/>
          <p:cNvSpPr>
            <a:spLocks noGrp="1"/>
          </p:cNvSpPr>
          <p:nvPr>
            <p:ph type="sldNum" sz="quarter" idx="4"/>
          </p:nvPr>
        </p:nvSpPr>
        <p:spPr>
          <a:xfrm>
            <a:off x="0" y="4892265"/>
            <a:ext cx="2133600" cy="273844"/>
          </a:xfrm>
          <a:prstGeom prst="rect">
            <a:avLst/>
          </a:prstGeom>
        </p:spPr>
        <p:txBody>
          <a:bodyPr vert="horz" lIns="91440" tIns="45720" rIns="91440" bIns="45720" rtlCol="0" anchor="ctr"/>
          <a:lstStyle>
            <a:lvl1pPr algn="l">
              <a:defRPr sz="800">
                <a:solidFill>
                  <a:schemeClr val="tx1">
                    <a:tint val="75000"/>
                  </a:schemeClr>
                </a:solidFill>
                <a:latin typeface="Source Code Pro"/>
                <a:cs typeface="Source Code Pro"/>
              </a:defRPr>
            </a:lvl1pPr>
          </a:lstStyle>
          <a:p>
            <a:fld id="{36CC25BB-CD9E-8B4B-903C-80BCA5EE16DA}" type="slidenum">
              <a:rPr lang="en-US" smtClean="0"/>
              <a:pPr/>
              <a:t>‹#›</a:t>
            </a:fld>
            <a:endParaRPr lang="en-US"/>
          </a:p>
        </p:txBody>
      </p:sp>
      <p:sp>
        <p:nvSpPr>
          <p:cNvPr id="11" name="Shape 25"/>
          <p:cNvSpPr/>
          <p:nvPr userDrawn="1"/>
        </p:nvSpPr>
        <p:spPr>
          <a:xfrm>
            <a:off x="9030054" y="0"/>
            <a:ext cx="74010" cy="5143500"/>
          </a:xfrm>
          <a:prstGeom prst="rect">
            <a:avLst/>
          </a:prstGeom>
          <a:solidFill>
            <a:schemeClr val="accent4">
              <a:alpha val="50000"/>
            </a:schemeClr>
          </a:solidFill>
          <a:ln>
            <a:noFill/>
          </a:ln>
        </p:spPr>
        <p:txBody>
          <a:bodyPr lIns="91425" tIns="91425" rIns="91425" bIns="91425" anchor="ctr" anchorCtr="0">
            <a:noAutofit/>
          </a:bodyPr>
          <a:lstStyle/>
          <a:p>
            <a:pPr lvl="0">
              <a:spcBef>
                <a:spcPts val="0"/>
              </a:spcBef>
              <a:buNone/>
            </a:pPr>
            <a:endParaRPr/>
          </a:p>
        </p:txBody>
      </p:sp>
      <p:sp>
        <p:nvSpPr>
          <p:cNvPr id="12" name="Shape 25"/>
          <p:cNvSpPr/>
          <p:nvPr userDrawn="1"/>
        </p:nvSpPr>
        <p:spPr>
          <a:xfrm>
            <a:off x="8992918" y="0"/>
            <a:ext cx="45719" cy="5143500"/>
          </a:xfrm>
          <a:prstGeom prst="rect">
            <a:avLst/>
          </a:prstGeom>
          <a:gradFill flip="none" rotWithShape="1">
            <a:gsLst>
              <a:gs pos="0">
                <a:schemeClr val="accent5"/>
              </a:gs>
              <a:gs pos="100000">
                <a:schemeClr val="accent3">
                  <a:lumMod val="60000"/>
                  <a:lumOff val="40000"/>
                </a:schemeClr>
              </a:gs>
            </a:gsLst>
            <a:lin ang="5400000" scaled="0"/>
            <a:tileRect/>
          </a:gradFill>
          <a:ln>
            <a:noFill/>
          </a:ln>
        </p:spPr>
        <p:txBody>
          <a:bodyPr lIns="91425" tIns="91425" rIns="91425" bIns="91425" anchor="ctr" anchorCtr="0">
            <a:noAutofit/>
          </a:bodyPr>
          <a:lstStyle/>
          <a:p>
            <a:pPr lvl="0">
              <a:spcBef>
                <a:spcPts val="0"/>
              </a:spcBef>
              <a:buNone/>
            </a:pPr>
            <a:endParaRPr/>
          </a:p>
        </p:txBody>
      </p:sp>
      <p:sp>
        <p:nvSpPr>
          <p:cNvPr id="25" name="Shape 25"/>
          <p:cNvSpPr/>
          <p:nvPr/>
        </p:nvSpPr>
        <p:spPr>
          <a:xfrm>
            <a:off x="9095485" y="0"/>
            <a:ext cx="65679" cy="5143500"/>
          </a:xfrm>
          <a:prstGeom prst="rect">
            <a:avLst/>
          </a:prstGeom>
          <a:gradFill flip="none" rotWithShape="1">
            <a:gsLst>
              <a:gs pos="0">
                <a:srgbClr val="006666"/>
              </a:gs>
              <a:gs pos="100000">
                <a:schemeClr val="accent1">
                  <a:alpha val="50000"/>
                </a:schemeClr>
              </a:gs>
            </a:gsLst>
            <a:lin ang="5400000" scaled="0"/>
            <a:tileRect/>
          </a:gradFill>
          <a:ln>
            <a:noFill/>
          </a:ln>
        </p:spPr>
        <p:txBody>
          <a:bodyPr lIns="91425" tIns="91425" rIns="91425" bIns="91425" anchor="ctr" anchorCtr="0">
            <a:noAutofit/>
          </a:bodyPr>
          <a:lstStyle/>
          <a:p>
            <a:pPr lvl="0">
              <a:spcBef>
                <a:spcPts val="0"/>
              </a:spcBef>
              <a:buNone/>
            </a:pPr>
            <a:endParaRPr/>
          </a:p>
        </p:txBody>
      </p:sp>
      <p:pic>
        <p:nvPicPr>
          <p:cNvPr id="13" name="Picture 12" descr="AuroraBorealisTransparent.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80408" y="184353"/>
            <a:ext cx="903813" cy="67786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18839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eft Bar">
    <p:spTree>
      <p:nvGrpSpPr>
        <p:cNvPr id="1" name=""/>
        <p:cNvGrpSpPr/>
        <p:nvPr/>
      </p:nvGrpSpPr>
      <p:grpSpPr>
        <a:xfrm>
          <a:off x="0" y="0"/>
          <a:ext cx="0" cy="0"/>
          <a:chOff x="0" y="0"/>
          <a:chExt cx="0" cy="0"/>
        </a:xfrm>
      </p:grpSpPr>
      <p:cxnSp>
        <p:nvCxnSpPr>
          <p:cNvPr id="13" name="Straight Connector 12"/>
          <p:cNvCxnSpPr/>
          <p:nvPr userDrawn="1"/>
        </p:nvCxnSpPr>
        <p:spPr>
          <a:xfrm>
            <a:off x="1280405" y="3363"/>
            <a:ext cx="0" cy="5143500"/>
          </a:xfrm>
          <a:prstGeom prst="line">
            <a:avLst/>
          </a:prstGeom>
          <a:noFill/>
          <a:ln w="50800" cap="flat">
            <a:solidFill>
              <a:srgbClr val="357098"/>
            </a:solidFill>
            <a:prstDash val="solid"/>
            <a:miter lim="400000"/>
          </a:ln>
          <a:effectLst/>
          <a:sp3d/>
        </p:spPr>
        <p:style>
          <a:lnRef idx="0">
            <a:scrgbClr r="0" g="0" b="0"/>
          </a:lnRef>
          <a:fillRef idx="0">
            <a:scrgbClr r="0" g="0" b="0"/>
          </a:fillRef>
          <a:effectRef idx="0">
            <a:scrgbClr r="0" g="0" b="0"/>
          </a:effectRef>
          <a:fontRef idx="none"/>
        </p:style>
      </p:cxnSp>
      <p:sp>
        <p:nvSpPr>
          <p:cNvPr id="18" name="Content Placeholder 8"/>
          <p:cNvSpPr>
            <a:spLocks noGrp="1"/>
          </p:cNvSpPr>
          <p:nvPr>
            <p:ph sz="quarter" idx="13"/>
          </p:nvPr>
        </p:nvSpPr>
        <p:spPr>
          <a:xfrm>
            <a:off x="2059995" y="2903867"/>
            <a:ext cx="6314976" cy="1116691"/>
          </a:xfrm>
          <a:prstGeom prst="rect">
            <a:avLst/>
          </a:prstGeom>
        </p:spPr>
        <p:txBody>
          <a:bodyPr vert="horz" lIns="34299" tIns="17150" rIns="34299" bIns="17150"/>
          <a:lstStyle>
            <a:lvl1pPr algn="l">
              <a:defRPr sz="2000">
                <a:solidFill>
                  <a:srgbClr val="646B7A"/>
                </a:solidFill>
                <a:latin typeface="Raleway"/>
                <a:cs typeface="Raleway"/>
              </a:defRPr>
            </a:lvl1pPr>
            <a:lvl2pPr marL="662164" indent="-321554" algn="l">
              <a:buFont typeface="Arial"/>
              <a:buChar char="•"/>
              <a:defRPr sz="2000">
                <a:solidFill>
                  <a:srgbClr val="646B7A"/>
                </a:solidFill>
                <a:latin typeface="Raleway"/>
                <a:cs typeface="Raleway"/>
              </a:defRPr>
            </a:lvl2pPr>
            <a:lvl3pPr marL="1003369" indent="-321554" algn="l" defTabSz="228066">
              <a:buFont typeface="Arial"/>
              <a:buChar char="•"/>
              <a:defRPr sz="2000" i="1">
                <a:solidFill>
                  <a:srgbClr val="646B7A"/>
                </a:solidFill>
                <a:latin typeface="Raleway"/>
                <a:cs typeface="Raleway"/>
              </a:defRPr>
            </a:lvl3pPr>
            <a:lvl4pPr marL="1040288" indent="0" algn="l">
              <a:buFont typeface="Arial"/>
              <a:buNone/>
              <a:defRPr sz="2000" i="1">
                <a:solidFill>
                  <a:srgbClr val="D4550F"/>
                </a:solidFill>
                <a:latin typeface="Raleway"/>
                <a:cs typeface="Raleway"/>
              </a:defRPr>
            </a:lvl4pPr>
            <a:lvl5pPr marL="1469028" indent="-428739" algn="l">
              <a:buFont typeface="Arial"/>
              <a:buChar char="•"/>
              <a:defRPr sz="2200">
                <a:latin typeface="Raleway"/>
                <a:cs typeface="Raleway"/>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9" name="Content Placeholder 8"/>
          <p:cNvSpPr>
            <a:spLocks noGrp="1"/>
          </p:cNvSpPr>
          <p:nvPr>
            <p:ph sz="quarter" idx="12"/>
          </p:nvPr>
        </p:nvSpPr>
        <p:spPr>
          <a:xfrm>
            <a:off x="2053870" y="1553932"/>
            <a:ext cx="6314976" cy="1116691"/>
          </a:xfrm>
          <a:prstGeom prst="rect">
            <a:avLst/>
          </a:prstGeom>
        </p:spPr>
        <p:txBody>
          <a:bodyPr vert="horz" lIns="34299" tIns="17150" rIns="34299" bIns="17150"/>
          <a:lstStyle>
            <a:lvl1pPr algn="l">
              <a:defRPr sz="2000">
                <a:solidFill>
                  <a:srgbClr val="646B7A"/>
                </a:solidFill>
                <a:latin typeface="Raleway"/>
                <a:cs typeface="Raleway"/>
              </a:defRPr>
            </a:lvl1pPr>
            <a:lvl2pPr marL="662164" indent="-321554" algn="l">
              <a:buFont typeface="Arial"/>
              <a:buChar char="•"/>
              <a:defRPr sz="2000">
                <a:solidFill>
                  <a:srgbClr val="646B7A"/>
                </a:solidFill>
                <a:latin typeface="Raleway"/>
                <a:cs typeface="Raleway"/>
              </a:defRPr>
            </a:lvl2pPr>
            <a:lvl3pPr marL="1003369" indent="-321554" algn="l" defTabSz="228066">
              <a:buFont typeface="Arial"/>
              <a:buChar char="•"/>
              <a:defRPr sz="2000" i="1">
                <a:solidFill>
                  <a:srgbClr val="646B7A"/>
                </a:solidFill>
                <a:latin typeface="Raleway"/>
                <a:cs typeface="Raleway"/>
              </a:defRPr>
            </a:lvl3pPr>
            <a:lvl4pPr marL="1040288" indent="0" algn="l">
              <a:buFont typeface="Arial"/>
              <a:buNone/>
              <a:defRPr sz="2000" i="1">
                <a:solidFill>
                  <a:srgbClr val="D4550F"/>
                </a:solidFill>
                <a:latin typeface="Raleway"/>
                <a:cs typeface="Raleway"/>
              </a:defRPr>
            </a:lvl4pPr>
            <a:lvl5pPr marL="1469028" indent="-428739" algn="l">
              <a:buFont typeface="Arial"/>
              <a:buChar char="•"/>
              <a:defRPr sz="2200">
                <a:latin typeface="Raleway"/>
                <a:cs typeface="Raleway"/>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20" name="Text Placeholder 3"/>
          <p:cNvSpPr>
            <a:spLocks noGrp="1"/>
          </p:cNvSpPr>
          <p:nvPr>
            <p:ph type="body" sz="quarter" idx="14" hasCustomPrompt="1"/>
          </p:nvPr>
        </p:nvSpPr>
        <p:spPr>
          <a:xfrm>
            <a:off x="1639211" y="92140"/>
            <a:ext cx="7165486" cy="411749"/>
          </a:xfrm>
          <a:prstGeom prst="rect">
            <a:avLst/>
          </a:prstGeom>
        </p:spPr>
        <p:txBody>
          <a:bodyPr vert="horz" lIns="34299" tIns="17150" rIns="34299" bIns="17150"/>
          <a:lstStyle>
            <a:lvl1pPr>
              <a:defRPr sz="2200">
                <a:solidFill>
                  <a:srgbClr val="D4550F"/>
                </a:solidFill>
                <a:latin typeface="Raleway"/>
                <a:cs typeface="Raleway"/>
              </a:defRPr>
            </a:lvl1pPr>
            <a:lvl2pPr>
              <a:defRPr sz="2200">
                <a:solidFill>
                  <a:schemeClr val="accent4"/>
                </a:solidFill>
                <a:latin typeface="Raleway"/>
                <a:cs typeface="Raleway"/>
              </a:defRPr>
            </a:lvl2pPr>
            <a:lvl3pPr>
              <a:defRPr sz="2200">
                <a:solidFill>
                  <a:schemeClr val="accent4"/>
                </a:solidFill>
                <a:latin typeface="Raleway"/>
                <a:cs typeface="Raleway"/>
              </a:defRPr>
            </a:lvl3pPr>
            <a:lvl4pPr>
              <a:defRPr sz="2200">
                <a:solidFill>
                  <a:schemeClr val="accent4"/>
                </a:solidFill>
                <a:latin typeface="Raleway"/>
                <a:cs typeface="Raleway"/>
              </a:defRPr>
            </a:lvl4pPr>
            <a:lvl5pPr>
              <a:defRPr sz="2200">
                <a:solidFill>
                  <a:schemeClr val="accent4"/>
                </a:solidFill>
                <a:latin typeface="Raleway"/>
                <a:cs typeface="Raleway"/>
              </a:defRPr>
            </a:lvl5pPr>
          </a:lstStyle>
          <a:p>
            <a:pPr lvl="0"/>
            <a:r>
              <a:rPr lang="en-US" dirty="0" smtClean="0"/>
              <a:t>Title</a:t>
            </a:r>
          </a:p>
        </p:txBody>
      </p:sp>
      <p:sp>
        <p:nvSpPr>
          <p:cNvPr id="21" name="Shape 1988"/>
          <p:cNvSpPr>
            <a:spLocks noChangeShapeType="1"/>
          </p:cNvSpPr>
          <p:nvPr userDrawn="1"/>
        </p:nvSpPr>
        <p:spPr bwMode="auto">
          <a:xfrm>
            <a:off x="4943584" y="591402"/>
            <a:ext cx="535781" cy="0"/>
          </a:xfrm>
          <a:prstGeom prst="line">
            <a:avLst/>
          </a:prstGeom>
          <a:noFill/>
          <a:ln w="19050" cmpd="sng">
            <a:solidFill>
              <a:srgbClr val="357098"/>
            </a:solidFill>
            <a:miter lim="400000"/>
            <a:headEnd/>
            <a:tailEnd/>
          </a:ln>
          <a:extLst>
            <a:ext uri="{909E8E84-426E-40dd-AFC4-6F175D3DCCD1}">
              <a14:hiddenFill xmlns:a14="http://schemas.microsoft.com/office/drawing/2010/main">
                <a:noFill/>
              </a14:hiddenFill>
            </a:ext>
          </a:extLst>
        </p:spPr>
        <p:txBody>
          <a:bodyPr lIns="19055" tIns="19055" rIns="19055" bIns="19055" anchor="ctr"/>
          <a:lstStyle/>
          <a:p>
            <a:endParaRPr lang="en-US"/>
          </a:p>
        </p:txBody>
      </p:sp>
      <p:sp>
        <p:nvSpPr>
          <p:cNvPr id="22" name="Text Placeholder 3"/>
          <p:cNvSpPr>
            <a:spLocks noGrp="1"/>
          </p:cNvSpPr>
          <p:nvPr>
            <p:ph type="body" sz="quarter" idx="15" hasCustomPrompt="1"/>
          </p:nvPr>
        </p:nvSpPr>
        <p:spPr>
          <a:xfrm>
            <a:off x="1638498" y="685297"/>
            <a:ext cx="7165486" cy="286486"/>
          </a:xfrm>
          <a:prstGeom prst="rect">
            <a:avLst/>
          </a:prstGeom>
        </p:spPr>
        <p:txBody>
          <a:bodyPr vert="horz" lIns="34299" tIns="17150" rIns="34299" bIns="17150"/>
          <a:lstStyle>
            <a:lvl1pPr>
              <a:defRPr sz="1600" b="0" baseline="0">
                <a:solidFill>
                  <a:srgbClr val="357098"/>
                </a:solidFill>
                <a:latin typeface="Raleway"/>
                <a:cs typeface="Raleway"/>
              </a:defRPr>
            </a:lvl1pPr>
            <a:lvl2pPr>
              <a:defRPr sz="2200">
                <a:solidFill>
                  <a:schemeClr val="accent4"/>
                </a:solidFill>
                <a:latin typeface="Raleway"/>
                <a:cs typeface="Raleway"/>
              </a:defRPr>
            </a:lvl2pPr>
            <a:lvl3pPr>
              <a:defRPr sz="2200">
                <a:solidFill>
                  <a:schemeClr val="accent4"/>
                </a:solidFill>
                <a:latin typeface="Raleway"/>
                <a:cs typeface="Raleway"/>
              </a:defRPr>
            </a:lvl3pPr>
            <a:lvl4pPr>
              <a:defRPr sz="2200">
                <a:solidFill>
                  <a:schemeClr val="accent4"/>
                </a:solidFill>
                <a:latin typeface="Raleway"/>
                <a:cs typeface="Raleway"/>
              </a:defRPr>
            </a:lvl4pPr>
            <a:lvl5pPr>
              <a:defRPr sz="2200">
                <a:solidFill>
                  <a:schemeClr val="accent4"/>
                </a:solidFill>
                <a:latin typeface="Raleway"/>
                <a:cs typeface="Raleway"/>
              </a:defRPr>
            </a:lvl5pPr>
          </a:lstStyle>
          <a:p>
            <a:pPr lvl="0"/>
            <a:r>
              <a:rPr lang="en-US" dirty="0" smtClean="0"/>
              <a:t>Subtitle if needed</a:t>
            </a:r>
          </a:p>
        </p:txBody>
      </p:sp>
      <p:sp>
        <p:nvSpPr>
          <p:cNvPr id="10" name="Shape 21"/>
          <p:cNvSpPr>
            <a:spLocks noGrp="1"/>
          </p:cNvSpPr>
          <p:nvPr>
            <p:ph type="sldNum" sz="quarter" idx="4"/>
          </p:nvPr>
        </p:nvSpPr>
        <p:spPr>
          <a:xfrm>
            <a:off x="8802190" y="4895086"/>
            <a:ext cx="255722" cy="225366"/>
          </a:xfrm>
          <a:prstGeom prst="rect">
            <a:avLst/>
          </a:prstGeom>
        </p:spPr>
        <p:txBody>
          <a:bodyPr lIns="0" tIns="17150" rIns="0" bIns="17150" anchor="ctr" anchorCtr="1"/>
          <a:lstStyle>
            <a:lvl1pPr>
              <a:defRPr sz="900">
                <a:solidFill>
                  <a:srgbClr val="F2F1F3"/>
                </a:solidFill>
                <a:latin typeface="Raleway"/>
                <a:cs typeface="Raleway"/>
                <a:sym typeface="Work Sans" charset="0"/>
              </a:defRPr>
            </a:lvl1pPr>
          </a:lstStyle>
          <a:p>
            <a:pPr>
              <a:defRPr/>
            </a:pPr>
            <a:fld id="{8F55EFAA-459D-C540-A99B-51BBCBF043E1}" type="slidenum">
              <a:rPr lang="en-US" smtClean="0"/>
              <a:pPr>
                <a:defRPr/>
              </a:pPr>
              <a:t>‹#›</a:t>
            </a:fld>
            <a:endParaRPr lang="en-US" dirty="0"/>
          </a:p>
        </p:txBody>
      </p:sp>
    </p:spTree>
    <p:extLst>
      <p:ext uri="{BB962C8B-B14F-4D97-AF65-F5344CB8AC3E}">
        <p14:creationId xmlns:p14="http://schemas.microsoft.com/office/powerpoint/2010/main" val="370455574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theme" Target="../theme/theme2.xml"/><Relationship Id="rId1" Type="http://schemas.openxmlformats.org/officeDocument/2006/relationships/slideLayout" Target="../slideLayouts/slideLayout11.xml"/><Relationship Id="rId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844424" y="153112"/>
            <a:ext cx="7618200" cy="8574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666666"/>
              </a:buClr>
              <a:buSzPts val="2600"/>
              <a:buFont typeface="Titillium Web"/>
              <a:buNone/>
              <a:defRPr sz="2600" b="1" i="0" u="none" strike="noStrike" cap="none">
                <a:solidFill>
                  <a:srgbClr val="666666"/>
                </a:solidFill>
                <a:latin typeface="Titillium Web"/>
                <a:ea typeface="Titillium Web"/>
                <a:cs typeface="Titillium Web"/>
                <a:sym typeface="Titillium Web"/>
              </a:defRPr>
            </a:lvl1pPr>
            <a:lvl2pPr lvl="1" rtl="0">
              <a:spcBef>
                <a:spcPts val="0"/>
              </a:spcBef>
              <a:spcAft>
                <a:spcPts val="0"/>
              </a:spcAft>
              <a:buSzPts val="2600"/>
              <a:buFont typeface="Titillium Web"/>
              <a:buNone/>
              <a:defRPr sz="2600" b="1">
                <a:latin typeface="Titillium Web"/>
                <a:ea typeface="Titillium Web"/>
                <a:cs typeface="Titillium Web"/>
                <a:sym typeface="Titillium Web"/>
              </a:defRPr>
            </a:lvl2pPr>
            <a:lvl3pPr lvl="2" rtl="0">
              <a:spcBef>
                <a:spcPts val="0"/>
              </a:spcBef>
              <a:spcAft>
                <a:spcPts val="0"/>
              </a:spcAft>
              <a:buSzPts val="2600"/>
              <a:buFont typeface="Titillium Web"/>
              <a:buNone/>
              <a:defRPr sz="2600" b="1">
                <a:latin typeface="Titillium Web"/>
                <a:ea typeface="Titillium Web"/>
                <a:cs typeface="Titillium Web"/>
                <a:sym typeface="Titillium Web"/>
              </a:defRPr>
            </a:lvl3pPr>
            <a:lvl4pPr lvl="3" rtl="0">
              <a:spcBef>
                <a:spcPts val="0"/>
              </a:spcBef>
              <a:spcAft>
                <a:spcPts val="0"/>
              </a:spcAft>
              <a:buSzPts val="2600"/>
              <a:buFont typeface="Titillium Web"/>
              <a:buNone/>
              <a:defRPr sz="2600" b="1">
                <a:latin typeface="Titillium Web"/>
                <a:ea typeface="Titillium Web"/>
                <a:cs typeface="Titillium Web"/>
                <a:sym typeface="Titillium Web"/>
              </a:defRPr>
            </a:lvl4pPr>
            <a:lvl5pPr lvl="4" rtl="0">
              <a:spcBef>
                <a:spcPts val="0"/>
              </a:spcBef>
              <a:spcAft>
                <a:spcPts val="0"/>
              </a:spcAft>
              <a:buSzPts val="2600"/>
              <a:buFont typeface="Titillium Web"/>
              <a:buNone/>
              <a:defRPr sz="2600" b="1">
                <a:latin typeface="Titillium Web"/>
                <a:ea typeface="Titillium Web"/>
                <a:cs typeface="Titillium Web"/>
                <a:sym typeface="Titillium Web"/>
              </a:defRPr>
            </a:lvl5pPr>
            <a:lvl6pPr lvl="5" rtl="0">
              <a:spcBef>
                <a:spcPts val="0"/>
              </a:spcBef>
              <a:spcAft>
                <a:spcPts val="0"/>
              </a:spcAft>
              <a:buSzPts val="2600"/>
              <a:buFont typeface="Titillium Web"/>
              <a:buNone/>
              <a:defRPr sz="2600" b="1">
                <a:latin typeface="Titillium Web"/>
                <a:ea typeface="Titillium Web"/>
                <a:cs typeface="Titillium Web"/>
                <a:sym typeface="Titillium Web"/>
              </a:defRPr>
            </a:lvl6pPr>
            <a:lvl7pPr lvl="6" rtl="0">
              <a:spcBef>
                <a:spcPts val="0"/>
              </a:spcBef>
              <a:spcAft>
                <a:spcPts val="0"/>
              </a:spcAft>
              <a:buSzPts val="2600"/>
              <a:buFont typeface="Titillium Web"/>
              <a:buNone/>
              <a:defRPr sz="2600" b="1">
                <a:latin typeface="Titillium Web"/>
                <a:ea typeface="Titillium Web"/>
                <a:cs typeface="Titillium Web"/>
                <a:sym typeface="Titillium Web"/>
              </a:defRPr>
            </a:lvl7pPr>
            <a:lvl8pPr lvl="7" rtl="0">
              <a:spcBef>
                <a:spcPts val="0"/>
              </a:spcBef>
              <a:spcAft>
                <a:spcPts val="0"/>
              </a:spcAft>
              <a:buSzPts val="2600"/>
              <a:buFont typeface="Titillium Web"/>
              <a:buNone/>
              <a:defRPr sz="2600" b="1">
                <a:latin typeface="Titillium Web"/>
                <a:ea typeface="Titillium Web"/>
                <a:cs typeface="Titillium Web"/>
                <a:sym typeface="Titillium Web"/>
              </a:defRPr>
            </a:lvl8pPr>
            <a:lvl9pPr lvl="8" rtl="0">
              <a:spcBef>
                <a:spcPts val="0"/>
              </a:spcBef>
              <a:spcAft>
                <a:spcPts val="0"/>
              </a:spcAft>
              <a:buSzPts val="2600"/>
              <a:buFont typeface="Titillium Web"/>
              <a:buNone/>
              <a:defRPr sz="2600" b="1">
                <a:latin typeface="Titillium Web"/>
                <a:ea typeface="Titillium Web"/>
                <a:cs typeface="Titillium Web"/>
                <a:sym typeface="Titillium Web"/>
              </a:defRPr>
            </a:lvl9pPr>
          </a:lstStyle>
          <a:p>
            <a:endParaRPr/>
          </a:p>
        </p:txBody>
      </p:sp>
      <p:sp>
        <p:nvSpPr>
          <p:cNvPr id="52" name="Shape 52"/>
          <p:cNvSpPr txBox="1"/>
          <p:nvPr/>
        </p:nvSpPr>
        <p:spPr>
          <a:xfrm>
            <a:off x="844424" y="1584700"/>
            <a:ext cx="3267300" cy="3219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6666"/>
              </a:buClr>
              <a:buSzPts val="1400"/>
              <a:buFont typeface="Titillium Web"/>
              <a:buNone/>
            </a:pPr>
            <a:endParaRPr sz="1400" b="0" i="0" u="none" strike="noStrike" cap="none">
              <a:solidFill>
                <a:srgbClr val="000000"/>
              </a:solidFill>
              <a:latin typeface="Arial"/>
              <a:ea typeface="Arial"/>
              <a:cs typeface="Arial"/>
              <a:sym typeface="Arial"/>
            </a:endParaRPr>
          </a:p>
        </p:txBody>
      </p:sp>
      <p:sp>
        <p:nvSpPr>
          <p:cNvPr id="53" name="Shape 53"/>
          <p:cNvSpPr txBox="1"/>
          <p:nvPr/>
        </p:nvSpPr>
        <p:spPr>
          <a:xfrm>
            <a:off x="844424" y="1584700"/>
            <a:ext cx="7483500" cy="3219000"/>
          </a:xfrm>
          <a:prstGeom prst="rect">
            <a:avLst/>
          </a:prstGeom>
          <a:noFill/>
          <a:ln>
            <a:noFill/>
          </a:ln>
        </p:spPr>
        <p:txBody>
          <a:bodyPr spcFirstLastPara="1" wrap="square" lIns="91425" tIns="45700" rIns="91425" bIns="45700" anchor="t" anchorCtr="0">
            <a:noAutofit/>
          </a:bodyPr>
          <a:lstStyle/>
          <a:p>
            <a:pPr marL="285750" marR="0" lvl="0" indent="-196850" algn="l" rtl="0">
              <a:lnSpc>
                <a:spcPct val="100000"/>
              </a:lnSpc>
              <a:spcBef>
                <a:spcPts val="0"/>
              </a:spcBef>
              <a:spcAft>
                <a:spcPts val="0"/>
              </a:spcAft>
              <a:buClr>
                <a:srgbClr val="006666"/>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Shape 5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rgbClr val="666666"/>
                </a:solidFill>
                <a:latin typeface="Titillium Web"/>
                <a:ea typeface="Titillium Web"/>
                <a:cs typeface="Titillium Web"/>
                <a:sym typeface="Titillium Web"/>
              </a:defRPr>
            </a:lvl1pPr>
            <a:lvl2pPr lvl="1" algn="r" rtl="0">
              <a:buNone/>
              <a:defRPr sz="1300">
                <a:solidFill>
                  <a:srgbClr val="666666"/>
                </a:solidFill>
                <a:latin typeface="Titillium Web"/>
                <a:ea typeface="Titillium Web"/>
                <a:cs typeface="Titillium Web"/>
                <a:sym typeface="Titillium Web"/>
              </a:defRPr>
            </a:lvl2pPr>
            <a:lvl3pPr lvl="2" algn="r" rtl="0">
              <a:buNone/>
              <a:defRPr sz="1300">
                <a:solidFill>
                  <a:srgbClr val="666666"/>
                </a:solidFill>
                <a:latin typeface="Titillium Web"/>
                <a:ea typeface="Titillium Web"/>
                <a:cs typeface="Titillium Web"/>
                <a:sym typeface="Titillium Web"/>
              </a:defRPr>
            </a:lvl3pPr>
            <a:lvl4pPr lvl="3" algn="r" rtl="0">
              <a:buNone/>
              <a:defRPr sz="1300">
                <a:solidFill>
                  <a:srgbClr val="666666"/>
                </a:solidFill>
                <a:latin typeface="Titillium Web"/>
                <a:ea typeface="Titillium Web"/>
                <a:cs typeface="Titillium Web"/>
                <a:sym typeface="Titillium Web"/>
              </a:defRPr>
            </a:lvl4pPr>
            <a:lvl5pPr lvl="4" algn="r" rtl="0">
              <a:buNone/>
              <a:defRPr sz="1300">
                <a:solidFill>
                  <a:srgbClr val="666666"/>
                </a:solidFill>
                <a:latin typeface="Titillium Web"/>
                <a:ea typeface="Titillium Web"/>
                <a:cs typeface="Titillium Web"/>
                <a:sym typeface="Titillium Web"/>
              </a:defRPr>
            </a:lvl5pPr>
            <a:lvl6pPr lvl="5" algn="r" rtl="0">
              <a:buNone/>
              <a:defRPr sz="1300">
                <a:solidFill>
                  <a:srgbClr val="666666"/>
                </a:solidFill>
                <a:latin typeface="Titillium Web"/>
                <a:ea typeface="Titillium Web"/>
                <a:cs typeface="Titillium Web"/>
                <a:sym typeface="Titillium Web"/>
              </a:defRPr>
            </a:lvl6pPr>
            <a:lvl7pPr lvl="6" algn="r" rtl="0">
              <a:buNone/>
              <a:defRPr sz="1300">
                <a:solidFill>
                  <a:srgbClr val="666666"/>
                </a:solidFill>
                <a:latin typeface="Titillium Web"/>
                <a:ea typeface="Titillium Web"/>
                <a:cs typeface="Titillium Web"/>
                <a:sym typeface="Titillium Web"/>
              </a:defRPr>
            </a:lvl7pPr>
            <a:lvl8pPr lvl="7" algn="r" rtl="0">
              <a:buNone/>
              <a:defRPr sz="1300">
                <a:solidFill>
                  <a:srgbClr val="666666"/>
                </a:solidFill>
                <a:latin typeface="Titillium Web"/>
                <a:ea typeface="Titillium Web"/>
                <a:cs typeface="Titillium Web"/>
                <a:sym typeface="Titillium Web"/>
              </a:defRPr>
            </a:lvl8pPr>
            <a:lvl9pPr lvl="8" algn="r" rtl="0">
              <a:buNone/>
              <a:defRPr sz="1300">
                <a:solidFill>
                  <a:srgbClr val="666666"/>
                </a:solidFill>
                <a:latin typeface="Titillium Web"/>
                <a:ea typeface="Titillium Web"/>
                <a:cs typeface="Titillium Web"/>
                <a:sym typeface="Titillium Web"/>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4" r:id="rId4"/>
    <p:sldLayoutId id="2147483665" r:id="rId5"/>
    <p:sldLayoutId id="2147483666"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7" Type="http://schemas.openxmlformats.org/officeDocument/2006/relationships/image" Target="../media/image8.jpg"/><Relationship Id="rId8" Type="http://schemas.openxmlformats.org/officeDocument/2006/relationships/image" Target="../media/image9.jpg"/><Relationship Id="rId9" Type="http://schemas.openxmlformats.org/officeDocument/2006/relationships/image" Target="../media/image10.png"/><Relationship Id="rId10"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arcticdata.io/submit/" TargetMode="External"/><Relationship Id="rId3" Type="http://schemas.openxmlformats.org/officeDocument/2006/relationships/image" Target="../media/image2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doi.org/10.1890/0012-9623-90.2.205" TargetMode="External"/><Relationship Id="rId3" Type="http://schemas.openxmlformats.org/officeDocument/2006/relationships/hyperlink" Target="https://doi.org/10.4033/iee.2013.6b.6.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arcticdata.io/submit/%23file-format-guidelines" TargetMode="Externa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 Id="rId3" Type="http://schemas.openxmlformats.org/officeDocument/2006/relationships/image" Target="../media/image16.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0.png"/><Relationship Id="rId3" Type="http://schemas.openxmlformats.org/officeDocument/2006/relationships/image" Target="../media/image3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0.png"/><Relationship Id="rId3" Type="http://schemas.openxmlformats.org/officeDocument/2006/relationships/image" Target="../media/image32.png"/></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png"/><Relationship Id="rId1" Type="http://schemas.openxmlformats.org/officeDocument/2006/relationships/slideLayout" Target="../slideLayouts/slideLayout12.xml"/><Relationship Id="rId2"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 Id="rId3" Type="http://schemas.openxmlformats.org/officeDocument/2006/relationships/image" Target="../media/image16.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4.png"/><Relationship Id="rId3" Type="http://schemas.openxmlformats.org/officeDocument/2006/relationships/image" Target="../media/image3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12.xml"/><Relationship Id="rId2" Type="http://schemas.openxmlformats.org/officeDocument/2006/relationships/image" Target="../media/image3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arcticdata.io/submit/" TargetMode="External"/><Relationship Id="rId3" Type="http://schemas.openxmlformats.org/officeDocument/2006/relationships/image" Target="../media/image22.jpeg"/></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5" Type="http://schemas.openxmlformats.org/officeDocument/2006/relationships/image" Target="../media/image41.jpg"/><Relationship Id="rId6" Type="http://schemas.openxmlformats.org/officeDocument/2006/relationships/image" Target="../media/image42.png"/><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2907750" y="744575"/>
            <a:ext cx="5924400" cy="2052600"/>
          </a:xfrm>
          <a:prstGeom prst="rect">
            <a:avLst/>
          </a:prstGeom>
        </p:spPr>
        <p:txBody>
          <a:bodyPr spcFirstLastPara="1" wrap="square" lIns="91425" tIns="91425" rIns="91425" bIns="91425" anchor="b" anchorCtr="0">
            <a:noAutofit/>
          </a:bodyPr>
          <a:lstStyle/>
          <a:p>
            <a:pPr marL="0" lvl="0" indent="0" algn="r">
              <a:spcBef>
                <a:spcPts val="0"/>
              </a:spcBef>
              <a:spcAft>
                <a:spcPts val="0"/>
              </a:spcAft>
              <a:buNone/>
            </a:pPr>
            <a:r>
              <a:rPr lang="en-US" b="1" dirty="0" smtClean="0">
                <a:solidFill>
                  <a:srgbClr val="2C3E50"/>
                </a:solidFill>
                <a:latin typeface="Source Sans Pro"/>
                <a:ea typeface="Source Sans Pro"/>
                <a:cs typeface="Source Sans Pro"/>
                <a:sym typeface="Source Sans Pro"/>
              </a:rPr>
              <a:t>Best Practices: Data and Metadata Submission</a:t>
            </a:r>
            <a:endParaRPr b="1" dirty="0">
              <a:solidFill>
                <a:srgbClr val="2C3E50"/>
              </a:solidFill>
              <a:latin typeface="Source Sans Pro"/>
              <a:ea typeface="Source Sans Pro"/>
              <a:cs typeface="Source Sans Pro"/>
              <a:sym typeface="Source Sans Pro"/>
            </a:endParaRPr>
          </a:p>
        </p:txBody>
      </p:sp>
      <p:sp>
        <p:nvSpPr>
          <p:cNvPr id="78" name="Shape 78"/>
          <p:cNvSpPr txBox="1"/>
          <p:nvPr/>
        </p:nvSpPr>
        <p:spPr>
          <a:xfrm>
            <a:off x="4465625" y="4290900"/>
            <a:ext cx="4339800" cy="60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2800" dirty="0">
              <a:solidFill>
                <a:schemeClr val="dk2"/>
              </a:solidFill>
              <a:latin typeface="Source Sans Pro"/>
              <a:ea typeface="Source Sans Pro"/>
              <a:cs typeface="Source Sans Pro"/>
              <a:sym typeface="Source Sans Pro"/>
            </a:endParaRPr>
          </a:p>
        </p:txBody>
      </p:sp>
      <p:pic>
        <p:nvPicPr>
          <p:cNvPr id="79" name="Shape 79"/>
          <p:cNvPicPr preferRelativeResize="0"/>
          <p:nvPr/>
        </p:nvPicPr>
        <p:blipFill>
          <a:blip r:embed="rId3">
            <a:alphaModFix/>
          </a:blip>
          <a:stretch>
            <a:fillRect/>
          </a:stretch>
        </p:blipFill>
        <p:spPr>
          <a:xfrm>
            <a:off x="311700" y="221675"/>
            <a:ext cx="2206416" cy="1211975"/>
          </a:xfrm>
          <a:prstGeom prst="rect">
            <a:avLst/>
          </a:prstGeom>
          <a:noFill/>
          <a:ln>
            <a:noFill/>
          </a:ln>
        </p:spPr>
      </p:pic>
      <p:sp>
        <p:nvSpPr>
          <p:cNvPr id="80" name="Shape 80"/>
          <p:cNvSpPr txBox="1"/>
          <p:nvPr/>
        </p:nvSpPr>
        <p:spPr>
          <a:xfrm>
            <a:off x="483690" y="1574125"/>
            <a:ext cx="1817100" cy="51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2C3E50"/>
                </a:solidFill>
                <a:latin typeface="Source Sans Pro"/>
                <a:ea typeface="Source Sans Pro"/>
                <a:cs typeface="Source Sans Pro"/>
                <a:sym typeface="Source Sans Pro"/>
              </a:rPr>
              <a:t>https://arcticdata.io</a:t>
            </a:r>
            <a:endParaRPr dirty="0">
              <a:solidFill>
                <a:srgbClr val="2C3E50"/>
              </a:solidFill>
              <a:latin typeface="Source Sans Pro"/>
              <a:ea typeface="Source Sans Pro"/>
              <a:cs typeface="Source Sans Pro"/>
              <a:sym typeface="Source Sans Pro"/>
            </a:endParaRPr>
          </a:p>
        </p:txBody>
      </p:sp>
      <p:pic>
        <p:nvPicPr>
          <p:cNvPr id="81" name="Shape 81"/>
          <p:cNvPicPr preferRelativeResize="0"/>
          <p:nvPr/>
        </p:nvPicPr>
        <p:blipFill>
          <a:blip r:embed="rId4">
            <a:alphaModFix/>
          </a:blip>
          <a:stretch>
            <a:fillRect/>
          </a:stretch>
        </p:blipFill>
        <p:spPr>
          <a:xfrm>
            <a:off x="325465" y="4652350"/>
            <a:ext cx="1537921" cy="347075"/>
          </a:xfrm>
          <a:prstGeom prst="rect">
            <a:avLst/>
          </a:prstGeom>
          <a:noFill/>
          <a:ln>
            <a:noFill/>
          </a:ln>
        </p:spPr>
      </p:pic>
      <p:pic>
        <p:nvPicPr>
          <p:cNvPr id="82" name="Shape 82"/>
          <p:cNvPicPr preferRelativeResize="0"/>
          <p:nvPr/>
        </p:nvPicPr>
        <p:blipFill>
          <a:blip r:embed="rId5" cstate="print">
            <a:alphaModFix/>
            <a:extLst>
              <a:ext uri="{28A0092B-C50C-407E-A947-70E740481C1C}">
                <a14:useLocalDpi xmlns:a14="http://schemas.microsoft.com/office/drawing/2010/main"/>
              </a:ext>
            </a:extLst>
          </a:blip>
          <a:stretch>
            <a:fillRect/>
          </a:stretch>
        </p:blipFill>
        <p:spPr>
          <a:xfrm>
            <a:off x="1519665" y="4182788"/>
            <a:ext cx="384266" cy="341900"/>
          </a:xfrm>
          <a:prstGeom prst="rect">
            <a:avLst/>
          </a:prstGeom>
          <a:noFill/>
          <a:ln>
            <a:noFill/>
          </a:ln>
        </p:spPr>
      </p:pic>
      <p:pic>
        <p:nvPicPr>
          <p:cNvPr id="83" name="Shape 83"/>
          <p:cNvPicPr preferRelativeResize="0"/>
          <p:nvPr/>
        </p:nvPicPr>
        <p:blipFill>
          <a:blip r:embed="rId6" cstate="print">
            <a:alphaModFix/>
            <a:extLst>
              <a:ext uri="{28A0092B-C50C-407E-A947-70E740481C1C}">
                <a14:useLocalDpi xmlns:a14="http://schemas.microsoft.com/office/drawing/2010/main"/>
              </a:ext>
            </a:extLst>
          </a:blip>
          <a:stretch>
            <a:fillRect/>
          </a:stretch>
        </p:blipFill>
        <p:spPr>
          <a:xfrm>
            <a:off x="246440" y="4182790"/>
            <a:ext cx="344475" cy="341885"/>
          </a:xfrm>
          <a:prstGeom prst="rect">
            <a:avLst/>
          </a:prstGeom>
          <a:noFill/>
          <a:ln>
            <a:noFill/>
          </a:ln>
        </p:spPr>
      </p:pic>
      <p:pic>
        <p:nvPicPr>
          <p:cNvPr id="84" name="Shape 84"/>
          <p:cNvPicPr preferRelativeResize="0"/>
          <p:nvPr/>
        </p:nvPicPr>
        <p:blipFill>
          <a:blip r:embed="rId7" cstate="print">
            <a:alphaModFix/>
            <a:extLst>
              <a:ext uri="{28A0092B-C50C-407E-A947-70E740481C1C}">
                <a14:useLocalDpi xmlns:a14="http://schemas.microsoft.com/office/drawing/2010/main"/>
              </a:ext>
            </a:extLst>
          </a:blip>
          <a:stretch>
            <a:fillRect/>
          </a:stretch>
        </p:blipFill>
        <p:spPr>
          <a:xfrm>
            <a:off x="651586" y="4149587"/>
            <a:ext cx="402245" cy="408300"/>
          </a:xfrm>
          <a:prstGeom prst="rect">
            <a:avLst/>
          </a:prstGeom>
          <a:noFill/>
          <a:ln>
            <a:noFill/>
          </a:ln>
        </p:spPr>
      </p:pic>
      <p:pic>
        <p:nvPicPr>
          <p:cNvPr id="85" name="Shape 85"/>
          <p:cNvPicPr preferRelativeResize="0"/>
          <p:nvPr/>
        </p:nvPicPr>
        <p:blipFill>
          <a:blip r:embed="rId8" cstate="print">
            <a:alphaModFix/>
            <a:extLst>
              <a:ext uri="{28A0092B-C50C-407E-A947-70E740481C1C}">
                <a14:useLocalDpi xmlns:a14="http://schemas.microsoft.com/office/drawing/2010/main"/>
              </a:ext>
            </a:extLst>
          </a:blip>
          <a:stretch>
            <a:fillRect/>
          </a:stretch>
        </p:blipFill>
        <p:spPr>
          <a:xfrm>
            <a:off x="1114515" y="4180200"/>
            <a:ext cx="344475" cy="347075"/>
          </a:xfrm>
          <a:prstGeom prst="rect">
            <a:avLst/>
          </a:prstGeom>
          <a:noFill/>
          <a:ln>
            <a:noFill/>
          </a:ln>
        </p:spPr>
      </p:pic>
      <p:sp>
        <p:nvSpPr>
          <p:cNvPr id="86" name="Shape 86"/>
          <p:cNvSpPr txBox="1"/>
          <p:nvPr/>
        </p:nvSpPr>
        <p:spPr>
          <a:xfrm>
            <a:off x="246440" y="3802475"/>
            <a:ext cx="1817100" cy="3471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2C3E50"/>
                </a:solidFill>
                <a:latin typeface="Source Sans Pro"/>
                <a:ea typeface="Source Sans Pro"/>
                <a:cs typeface="Source Sans Pro"/>
                <a:sym typeface="Source Sans Pro"/>
              </a:rPr>
              <a:t>NSF Award #1546024</a:t>
            </a:r>
            <a:endParaRPr>
              <a:solidFill>
                <a:srgbClr val="2C3E50"/>
              </a:solidFill>
              <a:latin typeface="Source Sans Pro"/>
              <a:ea typeface="Source Sans Pro"/>
              <a:cs typeface="Source Sans Pro"/>
              <a:sym typeface="Source Sans Pro"/>
            </a:endParaRPr>
          </a:p>
        </p:txBody>
      </p:sp>
      <p:sp>
        <p:nvSpPr>
          <p:cNvPr id="87" name="Shape 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a:t>
            </a:fld>
            <a:endParaRPr/>
          </a:p>
        </p:txBody>
      </p:sp>
      <p:grpSp>
        <p:nvGrpSpPr>
          <p:cNvPr id="3" name="Group 2"/>
          <p:cNvGrpSpPr/>
          <p:nvPr/>
        </p:nvGrpSpPr>
        <p:grpSpPr>
          <a:xfrm>
            <a:off x="5821400" y="2874915"/>
            <a:ext cx="3322600" cy="1307875"/>
            <a:chOff x="5821400" y="2857700"/>
            <a:chExt cx="3322600" cy="1307875"/>
          </a:xfrm>
        </p:grpSpPr>
        <p:sp>
          <p:nvSpPr>
            <p:cNvPr id="90" name="Shape 90"/>
            <p:cNvSpPr txBox="1"/>
            <p:nvPr/>
          </p:nvSpPr>
          <p:spPr>
            <a:xfrm>
              <a:off x="6122100" y="3471975"/>
              <a:ext cx="3021900" cy="6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dirty="0">
                  <a:solidFill>
                    <a:schemeClr val="dk2"/>
                  </a:solidFill>
                  <a:latin typeface="Source Sans Pro"/>
                  <a:ea typeface="Source Sans Pro"/>
                  <a:cs typeface="Source Sans Pro"/>
                  <a:sym typeface="Source Sans Pro"/>
                </a:rPr>
                <a:t>jones@nceas.ucsb.edu</a:t>
              </a:r>
              <a:endParaRPr sz="1200" i="1" dirty="0">
                <a:solidFill>
                  <a:schemeClr val="dk2"/>
                </a:solidFill>
                <a:latin typeface="Source Sans Pro"/>
                <a:ea typeface="Source Sans Pro"/>
                <a:cs typeface="Source Sans Pro"/>
                <a:sym typeface="Source Sans Pro"/>
              </a:endParaRPr>
            </a:p>
            <a:p>
              <a:pPr marL="0" lvl="0" indent="0" algn="l" rtl="0">
                <a:spcBef>
                  <a:spcPts val="0"/>
                </a:spcBef>
                <a:spcAft>
                  <a:spcPts val="0"/>
                </a:spcAft>
                <a:buNone/>
              </a:pPr>
              <a:r>
                <a:rPr lang="en" sz="1200" i="1" dirty="0">
                  <a:solidFill>
                    <a:schemeClr val="dk2"/>
                  </a:solidFill>
                  <a:latin typeface="Source Sans Pro"/>
                  <a:ea typeface="Source Sans Pro"/>
                  <a:cs typeface="Source Sans Pro"/>
                  <a:sym typeface="Source Sans Pro"/>
                </a:rPr>
                <a:t>https://orcid.org/0000-0003-0077-4738</a:t>
              </a:r>
              <a:endParaRPr sz="1200" i="1" dirty="0">
                <a:solidFill>
                  <a:schemeClr val="dk2"/>
                </a:solidFill>
                <a:latin typeface="Source Sans Pro"/>
                <a:ea typeface="Source Sans Pro"/>
                <a:cs typeface="Source Sans Pro"/>
                <a:sym typeface="Source Sans Pro"/>
              </a:endParaRPr>
            </a:p>
            <a:p>
              <a:pPr marL="0" lvl="0" indent="0" algn="l" rtl="0">
                <a:spcBef>
                  <a:spcPts val="0"/>
                </a:spcBef>
                <a:spcAft>
                  <a:spcPts val="0"/>
                </a:spcAft>
                <a:buNone/>
              </a:pPr>
              <a:r>
                <a:rPr lang="en" sz="1200" i="1" dirty="0">
                  <a:solidFill>
                    <a:schemeClr val="dk2"/>
                  </a:solidFill>
                  <a:latin typeface="Source Sans Pro"/>
                  <a:ea typeface="Source Sans Pro"/>
                  <a:cs typeface="Source Sans Pro"/>
                  <a:sym typeface="Source Sans Pro"/>
                </a:rPr>
                <a:t>@metamattj</a:t>
              </a:r>
              <a:endParaRPr sz="1200" i="1" dirty="0">
                <a:solidFill>
                  <a:schemeClr val="dk2"/>
                </a:solidFill>
                <a:latin typeface="Source Sans Pro"/>
                <a:ea typeface="Source Sans Pro"/>
                <a:cs typeface="Source Sans Pro"/>
                <a:sym typeface="Source Sans Pro"/>
              </a:endParaRPr>
            </a:p>
          </p:txBody>
        </p:sp>
        <p:sp>
          <p:nvSpPr>
            <p:cNvPr id="92" name="Shape 92"/>
            <p:cNvSpPr txBox="1"/>
            <p:nvPr/>
          </p:nvSpPr>
          <p:spPr>
            <a:xfrm>
              <a:off x="6110987" y="2857700"/>
              <a:ext cx="2644556" cy="6009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dirty="0">
                  <a:solidFill>
                    <a:schemeClr val="dk2"/>
                  </a:solidFill>
                  <a:latin typeface="Source Sans Pro"/>
                  <a:ea typeface="Source Sans Pro"/>
                  <a:cs typeface="Source Sans Pro"/>
                  <a:sym typeface="Source Sans Pro"/>
                </a:rPr>
                <a:t>Matthew B. Jones</a:t>
              </a:r>
              <a:endParaRPr sz="2400" dirty="0">
                <a:solidFill>
                  <a:schemeClr val="dk2"/>
                </a:solidFill>
                <a:latin typeface="Source Sans Pro"/>
                <a:ea typeface="Source Sans Pro"/>
                <a:cs typeface="Source Sans Pro"/>
                <a:sym typeface="Source Sans Pro"/>
              </a:endParaRPr>
            </a:p>
          </p:txBody>
        </p:sp>
        <p:pic>
          <p:nvPicPr>
            <p:cNvPr id="93" name="Shape 93"/>
            <p:cNvPicPr preferRelativeResize="0"/>
            <p:nvPr/>
          </p:nvPicPr>
          <p:blipFill>
            <a:blip r:embed="rId9" cstate="print">
              <a:alphaModFix/>
              <a:extLst>
                <a:ext uri="{28A0092B-C50C-407E-A947-70E740481C1C}">
                  <a14:useLocalDpi xmlns:a14="http://schemas.microsoft.com/office/drawing/2010/main"/>
                </a:ext>
              </a:extLst>
            </a:blip>
            <a:stretch>
              <a:fillRect/>
            </a:stretch>
          </p:blipFill>
          <p:spPr>
            <a:xfrm>
              <a:off x="5821400" y="3668425"/>
              <a:ext cx="300700" cy="300700"/>
            </a:xfrm>
            <a:prstGeom prst="rect">
              <a:avLst/>
            </a:prstGeom>
            <a:noFill/>
            <a:ln>
              <a:noFill/>
            </a:ln>
          </p:spPr>
        </p:pic>
      </p:grpSp>
      <p:pic>
        <p:nvPicPr>
          <p:cNvPr id="22" name="Shape 827"/>
          <p:cNvPicPr preferRelativeResize="0"/>
          <p:nvPr/>
        </p:nvPicPr>
        <p:blipFill>
          <a:blip r:embed="rId10" cstate="print">
            <a:alphaModFix/>
            <a:extLst>
              <a:ext uri="{28A0092B-C50C-407E-A947-70E740481C1C}">
                <a14:useLocalDpi xmlns:a14="http://schemas.microsoft.com/office/drawing/2010/main"/>
              </a:ext>
            </a:extLst>
          </a:blip>
          <a:stretch>
            <a:fillRect/>
          </a:stretch>
        </p:blipFill>
        <p:spPr>
          <a:xfrm>
            <a:off x="223028" y="1902400"/>
            <a:ext cx="363450" cy="363450"/>
          </a:xfrm>
          <a:prstGeom prst="rect">
            <a:avLst/>
          </a:prstGeom>
          <a:noFill/>
          <a:ln>
            <a:noFill/>
          </a:ln>
        </p:spPr>
      </p:pic>
      <p:sp>
        <p:nvSpPr>
          <p:cNvPr id="23" name="Shape 828"/>
          <p:cNvSpPr txBox="1"/>
          <p:nvPr/>
        </p:nvSpPr>
        <p:spPr>
          <a:xfrm>
            <a:off x="493453" y="1947175"/>
            <a:ext cx="1215900" cy="2739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 sz="1200" dirty="0">
                <a:solidFill>
                  <a:srgbClr val="2C3E50"/>
                </a:solidFill>
              </a:rPr>
              <a:t>@arcticdatactr</a:t>
            </a:r>
            <a:endParaRPr sz="1200" dirty="0">
              <a:solidFill>
                <a:srgbClr val="2C3E50"/>
              </a:solidFill>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4332624" y="1010512"/>
            <a:ext cx="5360491" cy="37932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1pPr>
            <a:lvl2pPr marL="914400" marR="0" lvl="1" indent="-406400" algn="l" rtl="0">
              <a:lnSpc>
                <a:spcPct val="100000"/>
              </a:lnSpc>
              <a:spcBef>
                <a:spcPts val="0"/>
              </a:spcBef>
              <a:spcAft>
                <a:spcPts val="0"/>
              </a:spcAft>
              <a:buClr>
                <a:schemeClr val="accent1"/>
              </a:buClr>
              <a:buSzPts val="2800"/>
              <a:buFont typeface="Noto Sans Symbols"/>
              <a:buChar char="▪"/>
              <a:defRPr sz="2800" b="0" i="0" u="none" strike="noStrike" cap="none">
                <a:solidFill>
                  <a:schemeClr val="dk2"/>
                </a:solidFill>
                <a:latin typeface="Source Sans Pro"/>
                <a:ea typeface="Source Sans Pro"/>
                <a:cs typeface="Source Sans Pro"/>
                <a:sym typeface="Source Sans Pro"/>
              </a:defRPr>
            </a:lvl2pPr>
            <a:lvl3pPr marL="1371600" marR="0" lvl="2"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3pPr>
            <a:lvl4pPr marL="1828800" marR="0" lvl="3" indent="-228600" algn="l" rtl="0">
              <a:lnSpc>
                <a:spcPct val="100000"/>
              </a:lnSpc>
              <a:spcBef>
                <a:spcPts val="0"/>
              </a:spcBef>
              <a:spcAft>
                <a:spcPts val="0"/>
              </a:spcAft>
              <a:buClr>
                <a:schemeClr val="accent1"/>
              </a:buClr>
              <a:buSzPts val="2400"/>
              <a:buFont typeface="Noto Sans Symbols"/>
              <a:buNone/>
              <a:defRPr sz="2400" b="0" i="1" u="none" strike="noStrike" cap="none">
                <a:solidFill>
                  <a:schemeClr val="accent1"/>
                </a:solidFill>
                <a:latin typeface="Source Sans Pro"/>
                <a:ea typeface="Source Sans Pro"/>
                <a:cs typeface="Source Sans Pro"/>
                <a:sym typeface="Source Sans Pro"/>
              </a:defRPr>
            </a:lvl4pPr>
            <a:lvl5pPr marL="2286000" marR="0" lvl="4" indent="-406400" algn="l" rtl="0">
              <a:lnSpc>
                <a:spcPct val="100000"/>
              </a:lnSpc>
              <a:spcBef>
                <a:spcPts val="0"/>
              </a:spcBef>
              <a:spcAft>
                <a:spcPts val="0"/>
              </a:spcAft>
              <a:buClr>
                <a:srgbClr val="006666"/>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chemeClr val="accent1"/>
              </a:buClr>
              <a:buSzPts val="2400"/>
              <a:buFont typeface="Source Sans Pro"/>
              <a:buNone/>
              <a:defRPr sz="2400" b="0" i="1" u="none" strike="noStrike" cap="none">
                <a:solidFill>
                  <a:schemeClr val="accent1"/>
                </a:solidFill>
                <a:latin typeface="Source Sans Pro"/>
                <a:ea typeface="Source Sans Pro"/>
                <a:cs typeface="Source Sans Pro"/>
                <a:sym typeface="Source Sans Pro"/>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50800" indent="0">
              <a:buNone/>
            </a:pPr>
            <a:endParaRPr lang="en-US" dirty="0" smtClean="0"/>
          </a:p>
          <a:p>
            <a:r>
              <a:rPr lang="en-US" dirty="0" smtClean="0"/>
              <a:t>Metadata</a:t>
            </a:r>
          </a:p>
          <a:p>
            <a:r>
              <a:rPr lang="en-US" dirty="0" smtClean="0"/>
              <a:t>Data Identifiers</a:t>
            </a:r>
          </a:p>
          <a:p>
            <a:r>
              <a:rPr lang="en-US" dirty="0" smtClean="0"/>
              <a:t>Provenance</a:t>
            </a:r>
            <a:endParaRPr lang="en-US" dirty="0"/>
          </a:p>
        </p:txBody>
      </p:sp>
      <p:sp>
        <p:nvSpPr>
          <p:cNvPr id="2" name="Title 1"/>
          <p:cNvSpPr>
            <a:spLocks noGrp="1"/>
          </p:cNvSpPr>
          <p:nvPr>
            <p:ph type="title"/>
          </p:nvPr>
        </p:nvSpPr>
        <p:spPr/>
        <p:txBody>
          <a:bodyPr/>
          <a:lstStyle/>
          <a:p>
            <a:r>
              <a:rPr lang="en-US" dirty="0" smtClean="0"/>
              <a:t>Guidelines</a:t>
            </a:r>
            <a:endParaRPr lang="en-US" dirty="0"/>
          </a:p>
        </p:txBody>
      </p:sp>
      <p:sp>
        <p:nvSpPr>
          <p:cNvPr id="3" name="Text Placeholder 2"/>
          <p:cNvSpPr>
            <a:spLocks noGrp="1"/>
          </p:cNvSpPr>
          <p:nvPr>
            <p:ph type="body" idx="1"/>
          </p:nvPr>
        </p:nvSpPr>
        <p:spPr>
          <a:xfrm>
            <a:off x="499867" y="1010512"/>
            <a:ext cx="3832757" cy="3793200"/>
          </a:xfrm>
        </p:spPr>
        <p:txBody>
          <a:bodyPr/>
          <a:lstStyle/>
          <a:p>
            <a:endParaRPr lang="en-US" dirty="0" smtClean="0"/>
          </a:p>
          <a:p>
            <a:r>
              <a:rPr lang="en-US" dirty="0" smtClean="0"/>
              <a:t>Organizing Data</a:t>
            </a:r>
            <a:endParaRPr lang="en-US" dirty="0"/>
          </a:p>
          <a:p>
            <a:r>
              <a:rPr lang="en-US" dirty="0" smtClean="0"/>
              <a:t>File Formats</a:t>
            </a:r>
          </a:p>
          <a:p>
            <a:r>
              <a:rPr lang="en-US" dirty="0"/>
              <a:t>Large Data Packages</a:t>
            </a:r>
          </a:p>
          <a:p>
            <a:endParaRPr lang="en-US" dirty="0"/>
          </a:p>
          <a:p>
            <a:pPr marL="50800" indent="0">
              <a:buNone/>
            </a:pPr>
            <a:endParaRPr lang="en-US" dirty="0" smtClean="0"/>
          </a:p>
          <a:p>
            <a:pPr marL="50800" indent="0">
              <a:buNone/>
            </a:pP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10</a:t>
            </a:fld>
            <a:endParaRPr lang="uk-UA"/>
          </a:p>
        </p:txBody>
      </p:sp>
      <p:sp>
        <p:nvSpPr>
          <p:cNvPr id="5" name="Rectangle 4"/>
          <p:cNvSpPr/>
          <p:nvPr/>
        </p:nvSpPr>
        <p:spPr>
          <a:xfrm>
            <a:off x="5678593" y="320056"/>
            <a:ext cx="3198675" cy="369332"/>
          </a:xfrm>
          <a:prstGeom prst="rect">
            <a:avLst/>
          </a:prstGeom>
        </p:spPr>
        <p:txBody>
          <a:bodyPr wrap="none">
            <a:spAutoFit/>
          </a:bodyPr>
          <a:lstStyle/>
          <a:p>
            <a:pPr marL="0" indent="0">
              <a:buClr>
                <a:schemeClr val="bg2"/>
              </a:buClr>
              <a:buNone/>
            </a:pPr>
            <a:r>
              <a:rPr lang="en-US" sz="1800" b="1" dirty="0">
                <a:hlinkClick r:id="rId2"/>
              </a:rPr>
              <a:t>https://arcticdata.io/submit</a:t>
            </a:r>
            <a:r>
              <a:rPr lang="en-US" sz="1800" b="1" dirty="0" smtClean="0">
                <a:hlinkClick r:id="rId2"/>
              </a:rPr>
              <a:t>/</a:t>
            </a:r>
            <a:endParaRPr lang="en-US" sz="1800" b="1" dirty="0"/>
          </a:p>
        </p:txBody>
      </p:sp>
      <p:pic>
        <p:nvPicPr>
          <p:cNvPr id="7" name="Shape 120" descr="Arctic_Sunset.jpg"/>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3447898"/>
            <a:ext cx="8992776" cy="1705550"/>
          </a:xfrm>
          <a:prstGeom prst="rect">
            <a:avLst/>
          </a:prstGeom>
          <a:noFill/>
          <a:ln>
            <a:noFill/>
          </a:ln>
        </p:spPr>
      </p:pic>
      <p:sp>
        <p:nvSpPr>
          <p:cNvPr id="8" name="Shape 124"/>
          <p:cNvSpPr/>
          <p:nvPr/>
        </p:nvSpPr>
        <p:spPr>
          <a:xfrm>
            <a:off x="0" y="4911302"/>
            <a:ext cx="1212000" cy="22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sz="1100" b="0" i="0" u="none" strike="noStrike" cap="none">
                <a:solidFill>
                  <a:srgbClr val="FFFFFF"/>
                </a:solidFill>
                <a:latin typeface="Arial"/>
                <a:ea typeface="Arial"/>
                <a:cs typeface="Arial"/>
                <a:sym typeface="Arial"/>
              </a:rPr>
              <a:t>Troms Fylke</a:t>
            </a:r>
            <a:endParaRPr sz="1100"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218882332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Organizing Data</a:t>
            </a:r>
            <a:endParaRPr lang="en-US" dirty="0"/>
          </a:p>
        </p:txBody>
      </p:sp>
      <p:sp>
        <p:nvSpPr>
          <p:cNvPr id="3" name="Text Placeholder 2"/>
          <p:cNvSpPr>
            <a:spLocks noGrp="1"/>
          </p:cNvSpPr>
          <p:nvPr>
            <p:ph type="body" idx="1"/>
          </p:nvPr>
        </p:nvSpPr>
        <p:spPr/>
        <p:txBody>
          <a:bodyPr/>
          <a:lstStyle/>
          <a:p>
            <a:r>
              <a:rPr lang="en-US" dirty="0" smtClean="0"/>
              <a:t>Understand </a:t>
            </a:r>
            <a:r>
              <a:rPr lang="en-US" dirty="0"/>
              <a:t>basics of </a:t>
            </a:r>
            <a:r>
              <a:rPr lang="en-US" dirty="0" smtClean="0"/>
              <a:t>“tidy” data </a:t>
            </a:r>
            <a:r>
              <a:rPr lang="en-US" dirty="0"/>
              <a:t>models</a:t>
            </a:r>
          </a:p>
          <a:p>
            <a:r>
              <a:rPr lang="en-US" dirty="0"/>
              <a:t>D</a:t>
            </a:r>
            <a:r>
              <a:rPr lang="en-US" dirty="0" smtClean="0"/>
              <a:t>esign </a:t>
            </a:r>
            <a:r>
              <a:rPr lang="en-US" dirty="0"/>
              <a:t>and create effective data tables</a:t>
            </a:r>
          </a:p>
          <a:p>
            <a:endParaRPr lang="en-US" b="1" dirty="0"/>
          </a:p>
          <a:p>
            <a:r>
              <a:rPr lang="en-US" b="1" dirty="0" smtClean="0"/>
              <a:t>Benefits </a:t>
            </a:r>
            <a:r>
              <a:rPr lang="en-US" b="1" dirty="0"/>
              <a:t>of </a:t>
            </a:r>
            <a:r>
              <a:rPr lang="en-US" b="1" dirty="0" smtClean="0"/>
              <a:t>tidy data </a:t>
            </a:r>
            <a:r>
              <a:rPr lang="en-US" b="1" dirty="0"/>
              <a:t>systems</a:t>
            </a:r>
          </a:p>
          <a:p>
            <a:r>
              <a:rPr lang="en-US" dirty="0"/>
              <a:t>Powerful search and filtering</a:t>
            </a:r>
          </a:p>
          <a:p>
            <a:r>
              <a:rPr lang="en-US" dirty="0"/>
              <a:t>Handle large, complex data sets</a:t>
            </a:r>
          </a:p>
          <a:p>
            <a:r>
              <a:rPr lang="en-US" dirty="0"/>
              <a:t>Enforce data integrity</a:t>
            </a:r>
          </a:p>
          <a:p>
            <a:r>
              <a:rPr lang="en-US" dirty="0"/>
              <a:t>Decrease errors from redundant updates</a:t>
            </a:r>
          </a:p>
          <a:p>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11</a:t>
            </a:fld>
            <a:endParaRPr lang="uk-UA"/>
          </a:p>
        </p:txBody>
      </p:sp>
      <p:pic>
        <p:nvPicPr>
          <p:cNvPr id="5" name="Shape 207"/>
          <p:cNvPicPr preferRelativeResize="0"/>
          <p:nvPr/>
        </p:nvPicPr>
        <p:blipFill>
          <a:blip r:embed="rId2" cstate="print">
            <a:alphaModFix/>
            <a:extLst>
              <a:ext uri="{28A0092B-C50C-407E-A947-70E740481C1C}">
                <a14:useLocalDpi xmlns:a14="http://schemas.microsoft.com/office/drawing/2010/main"/>
              </a:ext>
            </a:extLst>
          </a:blip>
          <a:stretch>
            <a:fillRect/>
          </a:stretch>
        </p:blipFill>
        <p:spPr>
          <a:xfrm>
            <a:off x="7234225" y="2133684"/>
            <a:ext cx="1546331" cy="1767226"/>
          </a:xfrm>
          <a:prstGeom prst="rect">
            <a:avLst/>
          </a:prstGeom>
          <a:noFill/>
          <a:ln>
            <a:noFill/>
          </a:ln>
        </p:spPr>
      </p:pic>
      <p:sp>
        <p:nvSpPr>
          <p:cNvPr id="6" name="Rectangle 5"/>
          <p:cNvSpPr/>
          <p:nvPr/>
        </p:nvSpPr>
        <p:spPr>
          <a:xfrm>
            <a:off x="7590468" y="2271612"/>
            <a:ext cx="826683" cy="461665"/>
          </a:xfrm>
          <a:prstGeom prst="rect">
            <a:avLst/>
          </a:prstGeom>
        </p:spPr>
        <p:txBody>
          <a:bodyPr wrap="none">
            <a:spAutoFit/>
          </a:bodyPr>
          <a:lstStyle/>
          <a:p>
            <a:r>
              <a:rPr lang="en-US" sz="2400" b="1" dirty="0" smtClean="0">
                <a:solidFill>
                  <a:srgbClr val="17193D"/>
                </a:solidFill>
                <a:latin typeface="Source Sans Pro"/>
                <a:cs typeface="Source Sans Pro"/>
              </a:rPr>
              <a:t>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115415932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Tidy: Multiple Tables</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12</a:t>
            </a:fld>
            <a:endParaRPr lang="uk-UA"/>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7500" y="827485"/>
            <a:ext cx="11061700" cy="328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4" name="Group 12"/>
          <p:cNvGrpSpPr>
            <a:grpSpLocks/>
          </p:cNvGrpSpPr>
          <p:nvPr/>
        </p:nvGrpSpPr>
        <p:grpSpPr bwMode="auto">
          <a:xfrm>
            <a:off x="12700" y="1123950"/>
            <a:ext cx="9385300" cy="3000375"/>
            <a:chOff x="0" y="0"/>
            <a:chExt cx="5912" cy="2520"/>
          </a:xfrm>
        </p:grpSpPr>
        <p:sp>
          <p:nvSpPr>
            <p:cNvPr id="15" name="Rectangle 13"/>
            <p:cNvSpPr>
              <a:spLocks/>
            </p:cNvSpPr>
            <p:nvPr/>
          </p:nvSpPr>
          <p:spPr bwMode="auto">
            <a:xfrm>
              <a:off x="0" y="0"/>
              <a:ext cx="2632" cy="2520"/>
            </a:xfrm>
            <a:prstGeom prst="rect">
              <a:avLst/>
            </a:prstGeom>
            <a:solidFill>
              <a:srgbClr val="FF5663">
                <a:alpha val="42744"/>
              </a:srgbClr>
            </a:solidFill>
            <a:ln w="9525">
              <a:solidFill>
                <a:schemeClr val="tx1"/>
              </a:solidFill>
              <a:miter lim="800000"/>
              <a:headEnd/>
              <a:tailEnd/>
            </a:ln>
          </p:spPr>
          <p:txBody>
            <a:bodyPr lIns="0" tIns="0" rIns="40639" bIns="0" anchor="ctr"/>
            <a:lstStyle/>
            <a:p>
              <a:pPr marL="39688" algn="ctr"/>
              <a:r>
                <a:rPr lang="en-US" sz="3200">
                  <a:solidFill>
                    <a:schemeClr val="tx1"/>
                  </a:solidFill>
                  <a:latin typeface="Verdana" charset="0"/>
                  <a:ea typeface="ＭＳ Ｐゴシック" charset="0"/>
                  <a:cs typeface="Verdana" charset="0"/>
                  <a:sym typeface="Verdana" charset="0"/>
                </a:rPr>
                <a:t>Table 1</a:t>
              </a:r>
            </a:p>
          </p:txBody>
        </p:sp>
        <p:sp>
          <p:nvSpPr>
            <p:cNvPr id="16" name="Rectangle 14"/>
            <p:cNvSpPr>
              <a:spLocks/>
            </p:cNvSpPr>
            <p:nvPr/>
          </p:nvSpPr>
          <p:spPr bwMode="auto">
            <a:xfrm>
              <a:off x="2912" y="0"/>
              <a:ext cx="2896" cy="1592"/>
            </a:xfrm>
            <a:prstGeom prst="rect">
              <a:avLst/>
            </a:prstGeom>
            <a:solidFill>
              <a:srgbClr val="FF5663">
                <a:alpha val="42744"/>
              </a:srgbClr>
            </a:solidFill>
            <a:ln w="9525">
              <a:solidFill>
                <a:schemeClr val="tx1"/>
              </a:solidFill>
              <a:miter lim="800000"/>
              <a:headEnd/>
              <a:tailEnd/>
            </a:ln>
          </p:spPr>
          <p:txBody>
            <a:bodyPr lIns="0" tIns="0" rIns="40639" bIns="0" anchor="ctr"/>
            <a:lstStyle/>
            <a:p>
              <a:pPr marL="39688" algn="ctr"/>
              <a:r>
                <a:rPr lang="en-US" sz="3200">
                  <a:solidFill>
                    <a:schemeClr val="tx1"/>
                  </a:solidFill>
                  <a:latin typeface="Verdana" charset="0"/>
                  <a:ea typeface="ＭＳ Ｐゴシック" charset="0"/>
                  <a:cs typeface="Verdana" charset="0"/>
                  <a:sym typeface="Verdana" charset="0"/>
                </a:rPr>
                <a:t>Table 2</a:t>
              </a:r>
            </a:p>
          </p:txBody>
        </p:sp>
        <p:sp>
          <p:nvSpPr>
            <p:cNvPr id="17" name="Rectangle 15"/>
            <p:cNvSpPr>
              <a:spLocks/>
            </p:cNvSpPr>
            <p:nvPr/>
          </p:nvSpPr>
          <p:spPr bwMode="auto">
            <a:xfrm>
              <a:off x="3160" y="1784"/>
              <a:ext cx="2752" cy="736"/>
            </a:xfrm>
            <a:prstGeom prst="rect">
              <a:avLst/>
            </a:prstGeom>
            <a:solidFill>
              <a:srgbClr val="FF5663">
                <a:alpha val="42744"/>
              </a:srgbClr>
            </a:solidFill>
            <a:ln w="9525">
              <a:solidFill>
                <a:schemeClr val="tx1"/>
              </a:solidFill>
              <a:miter lim="800000"/>
              <a:headEnd/>
              <a:tailEnd/>
            </a:ln>
          </p:spPr>
          <p:txBody>
            <a:bodyPr lIns="0" tIns="0" rIns="40639" bIns="0" anchor="ctr"/>
            <a:lstStyle/>
            <a:p>
              <a:pPr marL="39688" algn="ctr"/>
              <a:r>
                <a:rPr lang="en-US" sz="3200">
                  <a:solidFill>
                    <a:schemeClr val="tx1"/>
                  </a:solidFill>
                  <a:latin typeface="Verdana" charset="0"/>
                  <a:ea typeface="ＭＳ Ｐゴシック" charset="0"/>
                  <a:cs typeface="Verdana" charset="0"/>
                  <a:sym typeface="Verdana" charset="0"/>
                </a:rPr>
                <a:t>Table 3</a:t>
              </a:r>
            </a:p>
          </p:txBody>
        </p:sp>
      </p:grpSp>
    </p:spTree>
    <p:extLst>
      <p:ext uri="{BB962C8B-B14F-4D97-AF65-F5344CB8AC3E}">
        <p14:creationId xmlns:p14="http://schemas.microsoft.com/office/powerpoint/2010/main" val="24208406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Tidy: Inconsistent observations</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13</a:t>
            </a:fld>
            <a:endParaRPr lang="uk-UA"/>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7500" y="827485"/>
            <a:ext cx="11061700" cy="328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 name="Group 4"/>
          <p:cNvGrpSpPr>
            <a:grpSpLocks/>
          </p:cNvGrpSpPr>
          <p:nvPr/>
        </p:nvGrpSpPr>
        <p:grpSpPr bwMode="auto">
          <a:xfrm>
            <a:off x="-25400" y="1638300"/>
            <a:ext cx="9182100" cy="1533525"/>
            <a:chOff x="0" y="0"/>
            <a:chExt cx="5784" cy="1288"/>
          </a:xfrm>
        </p:grpSpPr>
        <p:sp>
          <p:nvSpPr>
            <p:cNvPr id="7" name="Rectangle 5"/>
            <p:cNvSpPr>
              <a:spLocks/>
            </p:cNvSpPr>
            <p:nvPr/>
          </p:nvSpPr>
          <p:spPr bwMode="auto">
            <a:xfrm>
              <a:off x="0" y="0"/>
              <a:ext cx="5784" cy="88"/>
            </a:xfrm>
            <a:prstGeom prst="rect">
              <a:avLst/>
            </a:prstGeom>
            <a:solidFill>
              <a:srgbClr val="FF5663">
                <a:alpha val="42744"/>
              </a:srgbClr>
            </a:solidFill>
            <a:ln w="9525">
              <a:solidFill>
                <a:schemeClr val="tx1"/>
              </a:solidFill>
              <a:miter lim="800000"/>
              <a:headEnd/>
              <a:tailEnd/>
            </a:ln>
          </p:spPr>
          <p:txBody>
            <a:bodyPr/>
            <a:lstStyle/>
            <a:p>
              <a:endParaRPr lang="en-US"/>
            </a:p>
          </p:txBody>
        </p:sp>
        <p:sp>
          <p:nvSpPr>
            <p:cNvPr id="8" name="Rectangle 6"/>
            <p:cNvSpPr>
              <a:spLocks/>
            </p:cNvSpPr>
            <p:nvPr/>
          </p:nvSpPr>
          <p:spPr bwMode="auto">
            <a:xfrm>
              <a:off x="2400" y="272"/>
              <a:ext cx="1800" cy="1016"/>
            </a:xfrm>
            <a:prstGeom prst="rect">
              <a:avLst/>
            </a:prstGeom>
            <a:solidFill>
              <a:srgbClr val="FD9CA1"/>
            </a:solidFill>
            <a:ln w="9525">
              <a:solidFill>
                <a:schemeClr val="tx1"/>
              </a:solidFill>
              <a:miter lim="800000"/>
              <a:headEnd/>
              <a:tailEnd/>
            </a:ln>
          </p:spPr>
          <p:txBody>
            <a:bodyPr lIns="0" tIns="0" rIns="40639" bIns="0"/>
            <a:lstStyle/>
            <a:p>
              <a:pPr marL="39688" algn="ctr"/>
              <a:r>
                <a:rPr lang="en-US" sz="2400" dirty="0">
                  <a:solidFill>
                    <a:schemeClr val="tx1"/>
                  </a:solidFill>
                  <a:latin typeface="Verdana" charset="0"/>
                  <a:ea typeface="ＭＳ Ｐゴシック" charset="0"/>
                  <a:cs typeface="Verdana" charset="0"/>
                  <a:sym typeface="Verdana" charset="0"/>
                </a:rPr>
                <a:t>All the same observation?</a:t>
              </a:r>
            </a:p>
            <a:p>
              <a:pPr marL="39688" algn="ctr"/>
              <a:r>
                <a:rPr lang="en-US" sz="2400" dirty="0">
                  <a:solidFill>
                    <a:schemeClr val="tx1"/>
                  </a:solidFill>
                  <a:latin typeface="Verdana" charset="0"/>
                  <a:ea typeface="ＭＳ Ｐゴシック" charset="0"/>
                  <a:cs typeface="Verdana" charset="0"/>
                  <a:sym typeface="Verdana" charset="0"/>
                </a:rPr>
                <a:t>No.</a:t>
              </a:r>
            </a:p>
          </p:txBody>
        </p:sp>
        <p:sp>
          <p:nvSpPr>
            <p:cNvPr id="9" name="Line 7"/>
            <p:cNvSpPr>
              <a:spLocks noChangeShapeType="1"/>
            </p:cNvSpPr>
            <p:nvPr/>
          </p:nvSpPr>
          <p:spPr bwMode="auto">
            <a:xfrm>
              <a:off x="1560" y="152"/>
              <a:ext cx="762" cy="601"/>
            </a:xfrm>
            <a:prstGeom prst="line">
              <a:avLst/>
            </a:prstGeom>
            <a:noFill/>
            <a:ln w="63500">
              <a:solidFill>
                <a:schemeClr val="tx1"/>
              </a:solidFill>
              <a:round/>
              <a:headEnd type="stealth" w="med" len="med"/>
              <a:tailEnd/>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27011698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Tidy: Inconsistent variables</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14</a:t>
            </a:fld>
            <a:endParaRPr lang="uk-UA"/>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7500" y="827485"/>
            <a:ext cx="11061700" cy="328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0" name="Group 8"/>
          <p:cNvGrpSpPr>
            <a:grpSpLocks/>
          </p:cNvGrpSpPr>
          <p:nvPr/>
        </p:nvGrpSpPr>
        <p:grpSpPr bwMode="auto">
          <a:xfrm>
            <a:off x="3619500" y="1133475"/>
            <a:ext cx="4076700" cy="2981325"/>
            <a:chOff x="0" y="0"/>
            <a:chExt cx="2568" cy="2504"/>
          </a:xfrm>
        </p:grpSpPr>
        <p:sp>
          <p:nvSpPr>
            <p:cNvPr id="11" name="Rectangle 9"/>
            <p:cNvSpPr>
              <a:spLocks/>
            </p:cNvSpPr>
            <p:nvPr/>
          </p:nvSpPr>
          <p:spPr bwMode="auto">
            <a:xfrm>
              <a:off x="2280" y="0"/>
              <a:ext cx="288" cy="2504"/>
            </a:xfrm>
            <a:prstGeom prst="rect">
              <a:avLst/>
            </a:prstGeom>
            <a:solidFill>
              <a:srgbClr val="FF5663">
                <a:alpha val="42744"/>
              </a:srgbClr>
            </a:solidFill>
            <a:ln w="9525">
              <a:solidFill>
                <a:schemeClr val="tx1"/>
              </a:solidFill>
              <a:miter lim="800000"/>
              <a:headEnd/>
              <a:tailEnd/>
            </a:ln>
          </p:spPr>
          <p:txBody>
            <a:bodyPr/>
            <a:lstStyle/>
            <a:p>
              <a:endParaRPr lang="en-US"/>
            </a:p>
          </p:txBody>
        </p:sp>
        <p:sp>
          <p:nvSpPr>
            <p:cNvPr id="12" name="Rectangle 10"/>
            <p:cNvSpPr>
              <a:spLocks/>
            </p:cNvSpPr>
            <p:nvPr/>
          </p:nvSpPr>
          <p:spPr bwMode="auto">
            <a:xfrm>
              <a:off x="0" y="816"/>
              <a:ext cx="1800" cy="1016"/>
            </a:xfrm>
            <a:prstGeom prst="rect">
              <a:avLst/>
            </a:prstGeom>
            <a:solidFill>
              <a:srgbClr val="FD9CA1"/>
            </a:solidFill>
            <a:ln w="9525">
              <a:solidFill>
                <a:schemeClr val="tx1"/>
              </a:solidFill>
              <a:miter lim="800000"/>
              <a:headEnd/>
              <a:tailEnd/>
            </a:ln>
          </p:spPr>
          <p:txBody>
            <a:bodyPr lIns="0" tIns="0" rIns="40639" bIns="0"/>
            <a:lstStyle/>
            <a:p>
              <a:pPr marL="39688" algn="ctr"/>
              <a:r>
                <a:rPr lang="en-US" sz="2400" dirty="0">
                  <a:solidFill>
                    <a:schemeClr val="tx1"/>
                  </a:solidFill>
                  <a:latin typeface="Verdana" charset="0"/>
                  <a:ea typeface="ＭＳ Ｐゴシック" charset="0"/>
                  <a:cs typeface="Verdana" charset="0"/>
                  <a:sym typeface="Verdana" charset="0"/>
                </a:rPr>
                <a:t>All the same variable?</a:t>
              </a:r>
            </a:p>
            <a:p>
              <a:pPr marL="39688" algn="ctr"/>
              <a:r>
                <a:rPr lang="en-US" sz="2400" dirty="0">
                  <a:solidFill>
                    <a:schemeClr val="tx1"/>
                  </a:solidFill>
                  <a:latin typeface="Verdana" charset="0"/>
                  <a:ea typeface="ＭＳ Ｐゴシック" charset="0"/>
                  <a:cs typeface="Verdana" charset="0"/>
                  <a:sym typeface="Verdana" charset="0"/>
                </a:rPr>
                <a:t>No.</a:t>
              </a:r>
            </a:p>
          </p:txBody>
        </p:sp>
        <p:sp>
          <p:nvSpPr>
            <p:cNvPr id="13" name="Line 11"/>
            <p:cNvSpPr>
              <a:spLocks noChangeShapeType="1"/>
            </p:cNvSpPr>
            <p:nvPr/>
          </p:nvSpPr>
          <p:spPr bwMode="auto">
            <a:xfrm flipH="1">
              <a:off x="1898" y="1177"/>
              <a:ext cx="346" cy="240"/>
            </a:xfrm>
            <a:prstGeom prst="line">
              <a:avLst/>
            </a:prstGeom>
            <a:noFill/>
            <a:ln w="63500">
              <a:solidFill>
                <a:schemeClr val="tx1"/>
              </a:solidFill>
              <a:round/>
              <a:headEnd type="stealth" w="med" len="med"/>
              <a:tailEnd/>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27011698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Tidy: Marginal info</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15</a:t>
            </a:fld>
            <a:endParaRPr lang="uk-UA"/>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17500" y="827485"/>
            <a:ext cx="11061700" cy="328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8" name="Group 16"/>
          <p:cNvGrpSpPr>
            <a:grpSpLocks/>
          </p:cNvGrpSpPr>
          <p:nvPr/>
        </p:nvGrpSpPr>
        <p:grpSpPr bwMode="auto">
          <a:xfrm>
            <a:off x="2311400" y="3028950"/>
            <a:ext cx="6311900" cy="1609725"/>
            <a:chOff x="0" y="0"/>
            <a:chExt cx="3976" cy="1352"/>
          </a:xfrm>
        </p:grpSpPr>
        <p:sp>
          <p:nvSpPr>
            <p:cNvPr id="19" name="Rectangle 17"/>
            <p:cNvSpPr>
              <a:spLocks/>
            </p:cNvSpPr>
            <p:nvPr/>
          </p:nvSpPr>
          <p:spPr bwMode="auto">
            <a:xfrm>
              <a:off x="2096" y="0"/>
              <a:ext cx="1880" cy="88"/>
            </a:xfrm>
            <a:prstGeom prst="rect">
              <a:avLst/>
            </a:prstGeom>
            <a:solidFill>
              <a:srgbClr val="FF5663">
                <a:alpha val="42744"/>
              </a:srgbClr>
            </a:solidFill>
            <a:ln w="9525">
              <a:solidFill>
                <a:schemeClr val="tx1"/>
              </a:solidFill>
              <a:miter lim="800000"/>
              <a:headEnd/>
              <a:tailEnd/>
            </a:ln>
          </p:spPr>
          <p:txBody>
            <a:bodyPr/>
            <a:lstStyle/>
            <a:p>
              <a:endParaRPr lang="en-US"/>
            </a:p>
          </p:txBody>
        </p:sp>
        <p:sp>
          <p:nvSpPr>
            <p:cNvPr id="20" name="Rectangle 18"/>
            <p:cNvSpPr>
              <a:spLocks/>
            </p:cNvSpPr>
            <p:nvPr/>
          </p:nvSpPr>
          <p:spPr bwMode="auto">
            <a:xfrm>
              <a:off x="0" y="336"/>
              <a:ext cx="1800" cy="1016"/>
            </a:xfrm>
            <a:prstGeom prst="rect">
              <a:avLst/>
            </a:prstGeom>
            <a:solidFill>
              <a:srgbClr val="FD9CA1"/>
            </a:solidFill>
            <a:ln w="9525">
              <a:solidFill>
                <a:schemeClr val="tx1"/>
              </a:solidFill>
              <a:miter lim="800000"/>
              <a:headEnd/>
              <a:tailEnd/>
            </a:ln>
          </p:spPr>
          <p:txBody>
            <a:bodyPr lIns="0" tIns="0" rIns="40639" bIns="0"/>
            <a:lstStyle/>
            <a:p>
              <a:pPr marL="39688" algn="ctr"/>
              <a:r>
                <a:rPr lang="en-US" sz="2400" dirty="0">
                  <a:solidFill>
                    <a:schemeClr val="tx1"/>
                  </a:solidFill>
                  <a:latin typeface="Verdana" charset="0"/>
                  <a:ea typeface="ＭＳ Ｐゴシック" charset="0"/>
                  <a:cs typeface="Verdana" charset="0"/>
                  <a:sym typeface="Verdana" charset="0"/>
                </a:rPr>
                <a:t>Marginal</a:t>
              </a:r>
            </a:p>
            <a:p>
              <a:pPr marL="39688" algn="ctr"/>
              <a:r>
                <a:rPr lang="en-US" sz="2400" dirty="0">
                  <a:solidFill>
                    <a:schemeClr val="tx1"/>
                  </a:solidFill>
                  <a:latin typeface="Verdana" charset="0"/>
                  <a:ea typeface="ＭＳ Ｐゴシック" charset="0"/>
                  <a:cs typeface="Verdana" charset="0"/>
                  <a:sym typeface="Verdana" charset="0"/>
                </a:rPr>
                <a:t>sums and</a:t>
              </a:r>
            </a:p>
            <a:p>
              <a:pPr marL="39688" algn="ctr"/>
              <a:r>
                <a:rPr lang="en-US" sz="2400" dirty="0">
                  <a:solidFill>
                    <a:schemeClr val="tx1"/>
                  </a:solidFill>
                  <a:latin typeface="Verdana" charset="0"/>
                  <a:ea typeface="ＭＳ Ｐゴシック" charset="0"/>
                  <a:cs typeface="Verdana" charset="0"/>
                  <a:sym typeface="Verdana" charset="0"/>
                </a:rPr>
                <a:t>totals</a:t>
              </a:r>
            </a:p>
          </p:txBody>
        </p:sp>
        <p:sp>
          <p:nvSpPr>
            <p:cNvPr id="21" name="Line 19"/>
            <p:cNvSpPr>
              <a:spLocks noChangeShapeType="1"/>
            </p:cNvSpPr>
            <p:nvPr/>
          </p:nvSpPr>
          <p:spPr bwMode="auto">
            <a:xfrm flipH="1">
              <a:off x="1858" y="121"/>
              <a:ext cx="346" cy="240"/>
            </a:xfrm>
            <a:prstGeom prst="line">
              <a:avLst/>
            </a:prstGeom>
            <a:noFill/>
            <a:ln w="63500">
              <a:solidFill>
                <a:schemeClr val="tx1"/>
              </a:solidFill>
              <a:round/>
              <a:headEnd type="stealth" w="med" len="med"/>
              <a:tailEnd/>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27011698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smtClean="0"/>
              <a:t>Modeling 101</a:t>
            </a:r>
            <a:endParaRPr lang="en-US" dirty="0"/>
          </a:p>
        </p:txBody>
      </p:sp>
      <p:sp>
        <p:nvSpPr>
          <p:cNvPr id="3" name="Text Placeholder 2"/>
          <p:cNvSpPr>
            <a:spLocks noGrp="1"/>
          </p:cNvSpPr>
          <p:nvPr>
            <p:ph type="body" idx="1"/>
          </p:nvPr>
        </p:nvSpPr>
        <p:spPr/>
        <p:txBody>
          <a:bodyPr/>
          <a:lstStyle/>
          <a:p>
            <a:endParaRPr lang="en-US" dirty="0" smtClean="0"/>
          </a:p>
          <a:p>
            <a:endParaRPr lang="en-US" dirty="0"/>
          </a:p>
          <a:p>
            <a:endParaRPr lang="en-US" dirty="0" smtClean="0"/>
          </a:p>
          <a:p>
            <a:r>
              <a:rPr lang="en-US" dirty="0" err="1" smtClean="0"/>
              <a:t>Denormalized</a:t>
            </a:r>
            <a:r>
              <a:rPr lang="en-US" dirty="0" smtClean="0"/>
              <a:t> data (aka, not Tidy)</a:t>
            </a:r>
          </a:p>
          <a:p>
            <a:endParaRPr lang="en-US" dirty="0"/>
          </a:p>
          <a:p>
            <a:r>
              <a:rPr lang="en-US" dirty="0" smtClean="0"/>
              <a:t>Observations about different entities combined</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16</a:t>
            </a:fld>
            <a:endParaRPr lang="uk-UA"/>
          </a:p>
        </p:txBody>
      </p:sp>
      <p:pic>
        <p:nvPicPr>
          <p:cNvPr id="5" name="Picture 4"/>
          <p:cNvPicPr>
            <a:picLocks noChangeAspect="1"/>
          </p:cNvPicPr>
          <p:nvPr/>
        </p:nvPicPr>
        <p:blipFill>
          <a:blip r:embed="rId2"/>
          <a:stretch>
            <a:fillRect/>
          </a:stretch>
        </p:blipFill>
        <p:spPr>
          <a:xfrm>
            <a:off x="125943" y="1010512"/>
            <a:ext cx="8837013" cy="1197727"/>
          </a:xfrm>
          <a:prstGeom prst="rect">
            <a:avLst/>
          </a:prstGeom>
        </p:spPr>
      </p:pic>
    </p:spTree>
    <p:extLst>
      <p:ext uri="{BB962C8B-B14F-4D97-AF65-F5344CB8AC3E}">
        <p14:creationId xmlns:p14="http://schemas.microsoft.com/office/powerpoint/2010/main" val="136500122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Tidy Data (observe one entity per table)</a:t>
            </a:r>
            <a:endParaRPr lang="en-US" dirty="0"/>
          </a:p>
        </p:txBody>
      </p:sp>
      <p:sp>
        <p:nvSpPr>
          <p:cNvPr id="3" name="Text Placeholder 2"/>
          <p:cNvSpPr>
            <a:spLocks noGrp="1"/>
          </p:cNvSpPr>
          <p:nvPr>
            <p:ph type="body" idx="1"/>
          </p:nvPr>
        </p:nvSpPr>
        <p:spPr>
          <a:xfrm>
            <a:off x="335848" y="1010512"/>
            <a:ext cx="2957804" cy="3793200"/>
          </a:xfrm>
        </p:spPr>
        <p:txBody>
          <a:bodyPr/>
          <a:lstStyle/>
          <a:p>
            <a:r>
              <a:rPr lang="en-US" dirty="0" smtClean="0"/>
              <a:t>Species observations</a:t>
            </a:r>
          </a:p>
          <a:p>
            <a:endParaRPr lang="en-US" dirty="0" smtClean="0"/>
          </a:p>
          <a:p>
            <a:endParaRPr lang="en-US" dirty="0"/>
          </a:p>
          <a:p>
            <a:endParaRPr lang="en-US" dirty="0" smtClean="0"/>
          </a:p>
          <a:p>
            <a:endParaRPr lang="en-US" dirty="0"/>
          </a:p>
          <a:p>
            <a:r>
              <a:rPr lang="en-US" dirty="0" smtClean="0"/>
              <a:t>Site observations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17</a:t>
            </a:fld>
            <a:endParaRPr lang="uk-UA"/>
          </a:p>
        </p:txBody>
      </p:sp>
      <p:pic>
        <p:nvPicPr>
          <p:cNvPr id="7" name="Picture 6"/>
          <p:cNvPicPr>
            <a:picLocks noChangeAspect="1"/>
          </p:cNvPicPr>
          <p:nvPr/>
        </p:nvPicPr>
        <p:blipFill>
          <a:blip r:embed="rId2"/>
          <a:stretch>
            <a:fillRect/>
          </a:stretch>
        </p:blipFill>
        <p:spPr>
          <a:xfrm>
            <a:off x="3293652" y="1065176"/>
            <a:ext cx="5595835" cy="3570584"/>
          </a:xfrm>
          <a:prstGeom prst="rect">
            <a:avLst/>
          </a:prstGeom>
        </p:spPr>
      </p:pic>
    </p:spTree>
    <p:extLst>
      <p:ext uri="{BB962C8B-B14F-4D97-AF65-F5344CB8AC3E}">
        <p14:creationId xmlns:p14="http://schemas.microsoft.com/office/powerpoint/2010/main" val="300560202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Tidy Data (Relational)</a:t>
            </a:r>
            <a:endParaRPr lang="en-US" dirty="0"/>
          </a:p>
        </p:txBody>
      </p:sp>
      <p:sp>
        <p:nvSpPr>
          <p:cNvPr id="3" name="Text Placeholder 2"/>
          <p:cNvSpPr>
            <a:spLocks noGrp="1"/>
          </p:cNvSpPr>
          <p:nvPr>
            <p:ph type="body" idx="1"/>
          </p:nvPr>
        </p:nvSpPr>
        <p:spPr>
          <a:xfrm>
            <a:off x="335848" y="1010512"/>
            <a:ext cx="2957804" cy="3793200"/>
          </a:xfrm>
        </p:spPr>
        <p:txBody>
          <a:bodyPr/>
          <a:lstStyle/>
          <a:p>
            <a:r>
              <a:rPr lang="en-US" dirty="0"/>
              <a:t>Species observations</a:t>
            </a:r>
          </a:p>
          <a:p>
            <a:endParaRPr lang="en-US" dirty="0"/>
          </a:p>
          <a:p>
            <a:endParaRPr lang="en-US" dirty="0"/>
          </a:p>
          <a:p>
            <a:endParaRPr lang="en-US" dirty="0"/>
          </a:p>
          <a:p>
            <a:endParaRPr lang="en-US" dirty="0"/>
          </a:p>
          <a:p>
            <a:r>
              <a:rPr lang="en-US" dirty="0"/>
              <a:t>Site observations</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18</a:t>
            </a:fld>
            <a:endParaRPr lang="uk-UA"/>
          </a:p>
        </p:txBody>
      </p:sp>
      <p:pic>
        <p:nvPicPr>
          <p:cNvPr id="7" name="Picture 6"/>
          <p:cNvPicPr>
            <a:picLocks noChangeAspect="1"/>
          </p:cNvPicPr>
          <p:nvPr/>
        </p:nvPicPr>
        <p:blipFill>
          <a:blip r:embed="rId2"/>
          <a:stretch>
            <a:fillRect/>
          </a:stretch>
        </p:blipFill>
        <p:spPr>
          <a:xfrm>
            <a:off x="3293652" y="1065176"/>
            <a:ext cx="5595835" cy="3570584"/>
          </a:xfrm>
          <a:prstGeom prst="rect">
            <a:avLst/>
          </a:prstGeom>
        </p:spPr>
      </p:pic>
      <p:grpSp>
        <p:nvGrpSpPr>
          <p:cNvPr id="40" name="Group 39"/>
          <p:cNvGrpSpPr/>
          <p:nvPr/>
        </p:nvGrpSpPr>
        <p:grpSpPr>
          <a:xfrm>
            <a:off x="3295514" y="363081"/>
            <a:ext cx="3733581" cy="4272680"/>
            <a:chOff x="3295514" y="363081"/>
            <a:chExt cx="3733581" cy="4272680"/>
          </a:xfrm>
        </p:grpSpPr>
        <p:sp>
          <p:nvSpPr>
            <p:cNvPr id="5" name="Rectangle 4"/>
            <p:cNvSpPr/>
            <p:nvPr/>
          </p:nvSpPr>
          <p:spPr>
            <a:xfrm>
              <a:off x="5772396" y="1065176"/>
              <a:ext cx="818631" cy="1768997"/>
            </a:xfrm>
            <a:prstGeom prst="rect">
              <a:avLst/>
            </a:prstGeom>
            <a:noFill/>
            <a:ln w="76200" cmpd="sng">
              <a:solidFill>
                <a:schemeClr val="accent4">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Elbow Connector 20"/>
            <p:cNvCxnSpPr>
              <a:stCxn id="5" idx="2"/>
              <a:endCxn id="35" idx="0"/>
            </p:cNvCxnSpPr>
            <p:nvPr/>
          </p:nvCxnSpPr>
          <p:spPr>
            <a:xfrm rot="5400000">
              <a:off x="4601883" y="1937120"/>
              <a:ext cx="682776" cy="2476882"/>
            </a:xfrm>
            <a:prstGeom prst="bentConnector3">
              <a:avLst>
                <a:gd name="adj1" fmla="val 28477"/>
              </a:avLst>
            </a:prstGeom>
            <a:ln w="76200" cmpd="sng">
              <a:solidFill>
                <a:srgbClr val="12FF66"/>
              </a:solidFill>
              <a:tailEnd type="arrow"/>
            </a:ln>
          </p:spPr>
          <p:style>
            <a:lnRef idx="2">
              <a:schemeClr val="accent1"/>
            </a:lnRef>
            <a:fillRef idx="0">
              <a:schemeClr val="accent1"/>
            </a:fillRef>
            <a:effectRef idx="1">
              <a:schemeClr val="accent1"/>
            </a:effectRef>
            <a:fontRef idx="minor">
              <a:schemeClr val="tx1"/>
            </a:fontRef>
          </p:style>
        </p:cxnSp>
        <p:sp>
          <p:nvSpPr>
            <p:cNvPr id="35" name="Rectangle 34"/>
            <p:cNvSpPr/>
            <p:nvPr/>
          </p:nvSpPr>
          <p:spPr>
            <a:xfrm>
              <a:off x="3295514" y="3516949"/>
              <a:ext cx="818631" cy="1118812"/>
            </a:xfrm>
            <a:prstGeom prst="rect">
              <a:avLst/>
            </a:prstGeom>
            <a:noFill/>
            <a:ln w="76200" cmpd="sng">
              <a:solidFill>
                <a:schemeClr val="accent4">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Text Placeholder 2"/>
            <p:cNvSpPr txBox="1">
              <a:spLocks/>
            </p:cNvSpPr>
            <p:nvPr/>
          </p:nvSpPr>
          <p:spPr>
            <a:xfrm>
              <a:off x="5334329" y="363081"/>
              <a:ext cx="1694766" cy="60081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1pPr>
              <a:lvl2pPr marL="914400" marR="0" lvl="1" indent="-406400" algn="l" rtl="0">
                <a:lnSpc>
                  <a:spcPct val="100000"/>
                </a:lnSpc>
                <a:spcBef>
                  <a:spcPts val="0"/>
                </a:spcBef>
                <a:spcAft>
                  <a:spcPts val="0"/>
                </a:spcAft>
                <a:buClr>
                  <a:schemeClr val="accent1"/>
                </a:buClr>
                <a:buSzPts val="2800"/>
                <a:buFont typeface="Noto Sans Symbols"/>
                <a:buChar char="▪"/>
                <a:defRPr sz="2800" b="0" i="0" u="none" strike="noStrike" cap="none">
                  <a:solidFill>
                    <a:schemeClr val="dk2"/>
                  </a:solidFill>
                  <a:latin typeface="Source Sans Pro"/>
                  <a:ea typeface="Source Sans Pro"/>
                  <a:cs typeface="Source Sans Pro"/>
                  <a:sym typeface="Source Sans Pro"/>
                </a:defRPr>
              </a:lvl2pPr>
              <a:lvl3pPr marL="1371600" marR="0" lvl="2"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3pPr>
              <a:lvl4pPr marL="1828800" marR="0" lvl="3" indent="-228600" algn="l" rtl="0">
                <a:lnSpc>
                  <a:spcPct val="100000"/>
                </a:lnSpc>
                <a:spcBef>
                  <a:spcPts val="0"/>
                </a:spcBef>
                <a:spcAft>
                  <a:spcPts val="0"/>
                </a:spcAft>
                <a:buClr>
                  <a:schemeClr val="accent1"/>
                </a:buClr>
                <a:buSzPts val="2400"/>
                <a:buFont typeface="Noto Sans Symbols"/>
                <a:buNone/>
                <a:defRPr sz="2400" b="0" i="1" u="none" strike="noStrike" cap="none">
                  <a:solidFill>
                    <a:schemeClr val="accent1"/>
                  </a:solidFill>
                  <a:latin typeface="Source Sans Pro"/>
                  <a:ea typeface="Source Sans Pro"/>
                  <a:cs typeface="Source Sans Pro"/>
                  <a:sym typeface="Source Sans Pro"/>
                </a:defRPr>
              </a:lvl4pPr>
              <a:lvl5pPr marL="2286000" marR="0" lvl="4" indent="-406400" algn="l" rtl="0">
                <a:lnSpc>
                  <a:spcPct val="100000"/>
                </a:lnSpc>
                <a:spcBef>
                  <a:spcPts val="0"/>
                </a:spcBef>
                <a:spcAft>
                  <a:spcPts val="0"/>
                </a:spcAft>
                <a:buClr>
                  <a:srgbClr val="006666"/>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chemeClr val="accent1"/>
                </a:buClr>
                <a:buSzPts val="2400"/>
                <a:buFont typeface="Source Sans Pro"/>
                <a:buNone/>
                <a:defRPr sz="2400" b="0" i="1" u="none" strike="noStrike" cap="none">
                  <a:solidFill>
                    <a:schemeClr val="accent1"/>
                  </a:solidFill>
                  <a:latin typeface="Source Sans Pro"/>
                  <a:ea typeface="Source Sans Pro"/>
                  <a:cs typeface="Source Sans Pro"/>
                  <a:sym typeface="Source Sans Pro"/>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50800" indent="0">
                <a:buNone/>
              </a:pPr>
              <a:r>
                <a:rPr lang="en-US" dirty="0" smtClean="0"/>
                <a:t>Join Key</a:t>
              </a:r>
            </a:p>
          </p:txBody>
        </p:sp>
      </p:grpSp>
    </p:spTree>
    <p:extLst>
      <p:ext uri="{BB962C8B-B14F-4D97-AF65-F5344CB8AC3E}">
        <p14:creationId xmlns:p14="http://schemas.microsoft.com/office/powerpoint/2010/main" val="7997814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Organizing Data: </a:t>
            </a:r>
            <a:r>
              <a:rPr lang="en-US" dirty="0" smtClean="0"/>
              <a:t>Best Practices</a:t>
            </a:r>
            <a:endParaRPr lang="en-US" dirty="0"/>
          </a:p>
        </p:txBody>
      </p:sp>
      <p:sp>
        <p:nvSpPr>
          <p:cNvPr id="3" name="Text Placeholder 2"/>
          <p:cNvSpPr>
            <a:spLocks noGrp="1"/>
          </p:cNvSpPr>
          <p:nvPr>
            <p:ph type="body" idx="1"/>
          </p:nvPr>
        </p:nvSpPr>
        <p:spPr/>
        <p:txBody>
          <a:bodyPr/>
          <a:lstStyle/>
          <a:p>
            <a:r>
              <a:rPr lang="en-US" b="1" dirty="0" smtClean="0"/>
              <a:t>Some </a:t>
            </a:r>
            <a:r>
              <a:rPr lang="en-US" b="1" dirty="0"/>
              <a:t>Simple Guidelines for Effective Data Management</a:t>
            </a:r>
            <a:r>
              <a:rPr lang="en-US" dirty="0"/>
              <a:t>. </a:t>
            </a:r>
            <a:endParaRPr lang="en-US" dirty="0" smtClean="0"/>
          </a:p>
          <a:p>
            <a:pPr lvl="1"/>
            <a:r>
              <a:rPr lang="en-US" sz="2000" dirty="0"/>
              <a:t>Borer et al. 2009. </a:t>
            </a:r>
            <a:r>
              <a:rPr lang="en-US" sz="2000" dirty="0" smtClean="0"/>
              <a:t>Bulletin </a:t>
            </a:r>
            <a:r>
              <a:rPr lang="en-US" sz="2000" dirty="0"/>
              <a:t>of the Ecological Society of America</a:t>
            </a:r>
            <a:r>
              <a:rPr lang="en-US" sz="2000" dirty="0" smtClean="0"/>
              <a:t>. </a:t>
            </a:r>
            <a:r>
              <a:rPr lang="mr-IN" sz="2000" dirty="0">
                <a:hlinkClick r:id="rId2"/>
              </a:rPr>
              <a:t>https://doi.org/10.1890/0012-9623-</a:t>
            </a:r>
            <a:r>
              <a:rPr lang="mr-IN" sz="2000" dirty="0" smtClean="0">
                <a:hlinkClick r:id="rId2"/>
              </a:rPr>
              <a:t>90.2.205</a:t>
            </a:r>
            <a:endParaRPr lang="en-US" sz="2000" dirty="0" smtClean="0"/>
          </a:p>
          <a:p>
            <a:endParaRPr lang="en-US" b="1" dirty="0" smtClean="0"/>
          </a:p>
          <a:p>
            <a:r>
              <a:rPr lang="en-US" b="1" dirty="0" smtClean="0"/>
              <a:t>Nine </a:t>
            </a:r>
            <a:r>
              <a:rPr lang="en-US" b="1" dirty="0"/>
              <a:t>simple ways to make it easier to (re)use your data. </a:t>
            </a:r>
            <a:endParaRPr lang="en-US" b="1" dirty="0" smtClean="0"/>
          </a:p>
          <a:p>
            <a:pPr lvl="1"/>
            <a:r>
              <a:rPr lang="en-US" sz="2000" dirty="0" smtClean="0"/>
              <a:t>White et al. </a:t>
            </a:r>
            <a:r>
              <a:rPr lang="en-US" sz="2000" dirty="0"/>
              <a:t>2013. </a:t>
            </a:r>
            <a:r>
              <a:rPr lang="en-US" sz="2000" dirty="0" smtClean="0"/>
              <a:t>Ideas </a:t>
            </a:r>
            <a:r>
              <a:rPr lang="en-US" sz="2000" dirty="0"/>
              <a:t>in Ecology and Evolution 6</a:t>
            </a:r>
            <a:r>
              <a:rPr lang="en-US" sz="2000" dirty="0" smtClean="0"/>
              <a:t>. </a:t>
            </a:r>
            <a:r>
              <a:rPr lang="mr-IN" sz="2000" dirty="0">
                <a:hlinkClick r:id="rId3"/>
              </a:rPr>
              <a:t>https://doi.org/10.4033/iee.2013.6b.6.</a:t>
            </a:r>
            <a:r>
              <a:rPr lang="mr-IN" sz="2000" dirty="0" smtClean="0">
                <a:hlinkClick r:id="rId3"/>
              </a:rPr>
              <a:t>f</a:t>
            </a:r>
            <a:endParaRPr lang="en-US" sz="2000" dirty="0" smtClean="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19</a:t>
            </a:fld>
            <a:endParaRPr lang="uk-UA"/>
          </a:p>
        </p:txBody>
      </p:sp>
    </p:spTree>
    <p:extLst>
      <p:ext uri="{BB962C8B-B14F-4D97-AF65-F5344CB8AC3E}">
        <p14:creationId xmlns:p14="http://schemas.microsoft.com/office/powerpoint/2010/main" val="348924067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Computational Reproducibility</a:t>
            </a:r>
            <a:endParaRPr lang="en-US" dirty="0"/>
          </a:p>
        </p:txBody>
      </p:sp>
      <p:sp>
        <p:nvSpPr>
          <p:cNvPr id="3" name="Text Placeholder 2"/>
          <p:cNvSpPr>
            <a:spLocks noGrp="1"/>
          </p:cNvSpPr>
          <p:nvPr>
            <p:ph type="body" idx="1"/>
          </p:nvPr>
        </p:nvSpPr>
        <p:spPr>
          <a:xfrm>
            <a:off x="605709" y="1402246"/>
            <a:ext cx="7116000" cy="3401465"/>
          </a:xfrm>
        </p:spPr>
        <p:txBody>
          <a:bodyPr/>
          <a:lstStyle/>
          <a:p>
            <a:r>
              <a:rPr lang="en-US" dirty="0" smtClean="0"/>
              <a:t>Preservation enables:</a:t>
            </a:r>
          </a:p>
          <a:p>
            <a:endParaRPr lang="en-US" dirty="0"/>
          </a:p>
          <a:p>
            <a:pPr lvl="1"/>
            <a:r>
              <a:rPr lang="en-US" dirty="0" smtClean="0"/>
              <a:t>Understanding</a:t>
            </a:r>
          </a:p>
          <a:p>
            <a:pPr lvl="1"/>
            <a:r>
              <a:rPr lang="en-US" dirty="0" smtClean="0"/>
              <a:t>Evaluation</a:t>
            </a:r>
          </a:p>
          <a:p>
            <a:pPr lvl="1"/>
            <a:r>
              <a:rPr lang="en-US" dirty="0" smtClean="0"/>
              <a:t>Reuse</a:t>
            </a:r>
          </a:p>
          <a:p>
            <a:endParaRPr lang="en-US" dirty="0"/>
          </a:p>
          <a:p>
            <a:r>
              <a:rPr lang="en-US" dirty="0" smtClean="0"/>
              <a:t>Future You!</a:t>
            </a:r>
          </a:p>
          <a:p>
            <a:pPr lvl="1"/>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a:t>
            </a:fld>
            <a:endParaRPr lang="uk-UA" dirty="0"/>
          </a:p>
        </p:txBody>
      </p:sp>
      <p:pic>
        <p:nvPicPr>
          <p:cNvPr id="5" name="Shape 207"/>
          <p:cNvPicPr preferRelativeResize="0"/>
          <p:nvPr/>
        </p:nvPicPr>
        <p:blipFill>
          <a:blip r:embed="rId2" cstate="print">
            <a:alphaModFix/>
            <a:extLst>
              <a:ext uri="{28A0092B-C50C-407E-A947-70E740481C1C}">
                <a14:useLocalDpi xmlns:a14="http://schemas.microsoft.com/office/drawing/2010/main"/>
              </a:ext>
            </a:extLst>
          </a:blip>
          <a:stretch>
            <a:fillRect/>
          </a:stretch>
        </p:blipFill>
        <p:spPr>
          <a:xfrm>
            <a:off x="5785878" y="1010512"/>
            <a:ext cx="1546331" cy="1767226"/>
          </a:xfrm>
          <a:prstGeom prst="rect">
            <a:avLst/>
          </a:prstGeom>
          <a:noFill/>
          <a:ln>
            <a:noFill/>
          </a:ln>
        </p:spPr>
      </p:pic>
      <p:pic>
        <p:nvPicPr>
          <p:cNvPr id="6" name="Picture 5"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678187" y="2777738"/>
            <a:ext cx="1325977" cy="1767226"/>
          </a:xfrm>
          <a:prstGeom prst="rect">
            <a:avLst/>
          </a:prstGeom>
        </p:spPr>
      </p:pic>
      <p:pic>
        <p:nvPicPr>
          <p:cNvPr id="7" name="Picture 6" descr="save.png"/>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110257" y="2777738"/>
            <a:ext cx="1767226" cy="1767226"/>
          </a:xfrm>
          <a:prstGeom prst="rect">
            <a:avLst/>
          </a:prstGeom>
        </p:spPr>
      </p:pic>
      <p:sp>
        <p:nvSpPr>
          <p:cNvPr id="8" name="Rectangle 7"/>
          <p:cNvSpPr/>
          <p:nvPr/>
        </p:nvSpPr>
        <p:spPr>
          <a:xfrm>
            <a:off x="6142121" y="1108995"/>
            <a:ext cx="826683" cy="461665"/>
          </a:xfrm>
          <a:prstGeom prst="rect">
            <a:avLst/>
          </a:prstGeom>
        </p:spPr>
        <p:txBody>
          <a:bodyPr wrap="none">
            <a:spAutoFit/>
          </a:bodyPr>
          <a:lstStyle/>
          <a:p>
            <a:r>
              <a:rPr lang="en-US" sz="2400" b="1" dirty="0" smtClean="0">
                <a:solidFill>
                  <a:srgbClr val="17193D"/>
                </a:solidFill>
                <a:latin typeface="Source Sans Pro"/>
                <a:cs typeface="Source Sans Pro"/>
              </a:rPr>
              <a:t>Data</a:t>
            </a:r>
            <a:endParaRPr lang="en-US" sz="2400" b="1" dirty="0">
              <a:solidFill>
                <a:srgbClr val="17193D"/>
              </a:solidFill>
              <a:latin typeface="Source Sans Pro"/>
              <a:cs typeface="Source Sans Pro"/>
            </a:endParaRPr>
          </a:p>
        </p:txBody>
      </p:sp>
      <p:sp>
        <p:nvSpPr>
          <p:cNvPr id="9" name="Rectangle 8"/>
          <p:cNvSpPr/>
          <p:nvPr/>
        </p:nvSpPr>
        <p:spPr>
          <a:xfrm>
            <a:off x="4658342"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
        <p:nvSpPr>
          <p:cNvPr id="10" name="Rectangle 9"/>
          <p:cNvSpPr/>
          <p:nvPr/>
        </p:nvSpPr>
        <p:spPr>
          <a:xfrm>
            <a:off x="7332209" y="4493511"/>
            <a:ext cx="1423451" cy="461665"/>
          </a:xfrm>
          <a:prstGeom prst="rect">
            <a:avLst/>
          </a:prstGeom>
        </p:spPr>
        <p:txBody>
          <a:bodyPr wrap="none">
            <a:spAutoFit/>
          </a:bodyPr>
          <a:lstStyle/>
          <a:p>
            <a:r>
              <a:rPr lang="en-US" sz="2400" b="1" dirty="0" smtClean="0">
                <a:solidFill>
                  <a:srgbClr val="17193D"/>
                </a:solidFill>
                <a:latin typeface="Source Sans Pro"/>
                <a:cs typeface="Source Sans Pro"/>
              </a:rPr>
              <a:t>Software</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7651742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Organizing Data: </a:t>
            </a:r>
            <a:r>
              <a:rPr lang="en-US" dirty="0" smtClean="0"/>
              <a:t>Best Practices</a:t>
            </a:r>
            <a:endParaRPr lang="en-US" dirty="0"/>
          </a:p>
        </p:txBody>
      </p:sp>
      <p:sp>
        <p:nvSpPr>
          <p:cNvPr id="3" name="Text Placeholder 2"/>
          <p:cNvSpPr>
            <a:spLocks noGrp="1"/>
          </p:cNvSpPr>
          <p:nvPr>
            <p:ph type="body" idx="1"/>
          </p:nvPr>
        </p:nvSpPr>
        <p:spPr/>
        <p:txBody>
          <a:bodyPr/>
          <a:lstStyle/>
          <a:p>
            <a:r>
              <a:rPr lang="en-US" b="1" dirty="0" smtClean="0"/>
              <a:t>Scripts</a:t>
            </a:r>
            <a:r>
              <a:rPr lang="en-US" dirty="0" smtClean="0"/>
              <a:t> for all data manipulation</a:t>
            </a:r>
          </a:p>
          <a:p>
            <a:pPr lvl="1"/>
            <a:r>
              <a:rPr lang="en-US" dirty="0"/>
              <a:t>Uncorrected </a:t>
            </a:r>
            <a:r>
              <a:rPr lang="en-US" dirty="0" smtClean="0"/>
              <a:t>raw data </a:t>
            </a:r>
            <a:r>
              <a:rPr lang="en-US" dirty="0"/>
              <a:t>file</a:t>
            </a:r>
          </a:p>
          <a:p>
            <a:pPr lvl="1"/>
            <a:r>
              <a:rPr lang="en-US" dirty="0" smtClean="0"/>
              <a:t>Document processing in scripts</a:t>
            </a:r>
          </a:p>
          <a:p>
            <a:r>
              <a:rPr lang="en-US" b="1" dirty="0" smtClean="0"/>
              <a:t>Design </a:t>
            </a:r>
            <a:r>
              <a:rPr lang="en-US" b="1" dirty="0"/>
              <a:t>to add rows, not columns</a:t>
            </a:r>
          </a:p>
          <a:p>
            <a:pPr lvl="1"/>
            <a:r>
              <a:rPr lang="en-US" dirty="0"/>
              <a:t>Each column one </a:t>
            </a:r>
            <a:r>
              <a:rPr lang="en-US" dirty="0" smtClean="0"/>
              <a:t>variable</a:t>
            </a:r>
            <a:endParaRPr lang="en-US" dirty="0"/>
          </a:p>
          <a:p>
            <a:pPr lvl="1"/>
            <a:r>
              <a:rPr lang="en-US" dirty="0" smtClean="0"/>
              <a:t>Each row one observation</a:t>
            </a:r>
            <a:endParaRPr lang="en-US" dirty="0"/>
          </a:p>
          <a:p>
            <a:r>
              <a:rPr lang="en-US" b="1" dirty="0" smtClean="0"/>
              <a:t>Nonproprietary file formats</a:t>
            </a:r>
            <a:endParaRPr lang="en-US" b="1" dirty="0"/>
          </a:p>
          <a:p>
            <a:pPr lvl="1"/>
            <a:r>
              <a:rPr lang="en-US" dirty="0"/>
              <a:t>Descriptive </a:t>
            </a:r>
            <a:r>
              <a:rPr lang="en-US" dirty="0" smtClean="0"/>
              <a:t>names, no spaces</a:t>
            </a:r>
          </a:p>
          <a:p>
            <a:pPr lvl="1"/>
            <a:r>
              <a:rPr lang="en-US" dirty="0"/>
              <a:t>Header </a:t>
            </a:r>
            <a:r>
              <a:rPr lang="en-US" dirty="0" smtClean="0"/>
              <a:t>line</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20</a:t>
            </a:fld>
            <a:endParaRPr lang="uk-UA"/>
          </a:p>
        </p:txBody>
      </p:sp>
    </p:spTree>
    <p:extLst>
      <p:ext uri="{BB962C8B-B14F-4D97-AF65-F5344CB8AC3E}">
        <p14:creationId xmlns:p14="http://schemas.microsoft.com/office/powerpoint/2010/main" val="12563671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Formats</a:t>
            </a:r>
            <a:endParaRPr lang="en-US" dirty="0"/>
          </a:p>
        </p:txBody>
      </p:sp>
      <p:sp>
        <p:nvSpPr>
          <p:cNvPr id="3" name="Text Placeholder 2"/>
          <p:cNvSpPr>
            <a:spLocks noGrp="1"/>
          </p:cNvSpPr>
          <p:nvPr>
            <p:ph type="body" idx="1"/>
          </p:nvPr>
        </p:nvSpPr>
        <p:spPr/>
        <p:txBody>
          <a:bodyPr/>
          <a:lstStyle/>
          <a:p>
            <a:pPr>
              <a:buClr>
                <a:schemeClr val="bg2"/>
              </a:buClr>
              <a:buFont typeface="Arial" charset="0"/>
              <a:buChar char="•"/>
            </a:pPr>
            <a:r>
              <a:rPr lang="en-US" sz="2200" b="1" dirty="0" smtClean="0">
                <a:solidFill>
                  <a:schemeClr val="bg2"/>
                </a:solidFill>
              </a:rPr>
              <a:t>Open Formats</a:t>
            </a:r>
            <a:endParaRPr lang="en-US" sz="2200" dirty="0" smtClean="0">
              <a:solidFill>
                <a:schemeClr val="bg2"/>
              </a:solidFill>
            </a:endParaRPr>
          </a:p>
          <a:p>
            <a:pPr lvl="1">
              <a:buClr>
                <a:schemeClr val="bg2"/>
              </a:buClr>
              <a:buFont typeface="Arial" charset="0"/>
              <a:buChar char="•"/>
            </a:pPr>
            <a:r>
              <a:rPr lang="en-US" sz="2200" b="1" dirty="0" smtClean="0">
                <a:solidFill>
                  <a:schemeClr val="bg2"/>
                </a:solidFill>
              </a:rPr>
              <a:t>Text</a:t>
            </a:r>
            <a:r>
              <a:rPr lang="en-US" sz="2200" dirty="0" smtClean="0">
                <a:solidFill>
                  <a:schemeClr val="bg2"/>
                </a:solidFill>
              </a:rPr>
              <a:t> - support </a:t>
            </a:r>
            <a:r>
              <a:rPr lang="en-US" sz="2200" dirty="0">
                <a:solidFill>
                  <a:schemeClr val="bg2"/>
                </a:solidFill>
              </a:rPr>
              <a:t>long term access and </a:t>
            </a:r>
            <a:r>
              <a:rPr lang="en-US" sz="2200" dirty="0" smtClean="0">
                <a:solidFill>
                  <a:schemeClr val="bg2"/>
                </a:solidFill>
              </a:rPr>
              <a:t>preservation</a:t>
            </a:r>
          </a:p>
          <a:p>
            <a:pPr lvl="1">
              <a:buClr>
                <a:schemeClr val="bg2"/>
              </a:buClr>
              <a:buFont typeface="Arial" charset="0"/>
              <a:buChar char="•"/>
            </a:pPr>
            <a:r>
              <a:rPr lang="en-US" sz="2200" b="1" dirty="0" smtClean="0">
                <a:solidFill>
                  <a:schemeClr val="bg2"/>
                </a:solidFill>
              </a:rPr>
              <a:t>Open binary </a:t>
            </a:r>
            <a:r>
              <a:rPr lang="en-US" sz="2200" dirty="0" smtClean="0">
                <a:solidFill>
                  <a:schemeClr val="bg2"/>
                </a:solidFill>
              </a:rPr>
              <a:t>formats (</a:t>
            </a:r>
            <a:r>
              <a:rPr lang="en-US" sz="2200" dirty="0" err="1" smtClean="0">
                <a:solidFill>
                  <a:schemeClr val="bg2"/>
                </a:solidFill>
              </a:rPr>
              <a:t>NetCDF</a:t>
            </a:r>
            <a:r>
              <a:rPr lang="en-US" sz="2200" dirty="0" smtClean="0">
                <a:solidFill>
                  <a:schemeClr val="bg2"/>
                </a:solidFill>
              </a:rPr>
              <a:t>, HDF5)</a:t>
            </a:r>
          </a:p>
          <a:p>
            <a:pPr>
              <a:buClr>
                <a:schemeClr val="bg2"/>
              </a:buClr>
              <a:buFont typeface="Arial" charset="0"/>
              <a:buChar char="•"/>
            </a:pPr>
            <a:endParaRPr lang="en-US" sz="2200" dirty="0" smtClean="0">
              <a:solidFill>
                <a:schemeClr val="bg2"/>
              </a:solidFill>
            </a:endParaRPr>
          </a:p>
          <a:p>
            <a:pPr>
              <a:buClr>
                <a:schemeClr val="bg2"/>
              </a:buClr>
              <a:buFont typeface="Arial" charset="0"/>
              <a:buChar char="•"/>
            </a:pPr>
            <a:r>
              <a:rPr lang="en-US" sz="2200" dirty="0" smtClean="0">
                <a:solidFill>
                  <a:schemeClr val="bg2"/>
                </a:solidFill>
              </a:rPr>
              <a:t>Any (meta)data is better than none</a:t>
            </a:r>
            <a:endParaRPr lang="en-US" sz="2200" dirty="0">
              <a:solidFill>
                <a:schemeClr val="bg2"/>
              </a:solidFill>
            </a:endParaRPr>
          </a:p>
          <a:p>
            <a:pPr lvl="1">
              <a:buClr>
                <a:schemeClr val="bg2"/>
              </a:buClr>
              <a:buFont typeface="Arial" charset="0"/>
              <a:buChar char="•"/>
            </a:pPr>
            <a:r>
              <a:rPr lang="en-US" sz="2200" dirty="0" smtClean="0"/>
              <a:t>Microsoft</a:t>
            </a:r>
            <a:r>
              <a:rPr lang="en-US" sz="2200" dirty="0"/>
              <a:t> </a:t>
            </a:r>
            <a:r>
              <a:rPr lang="en-US" sz="2200" dirty="0" smtClean="0"/>
              <a:t>Excel: common but proprietary</a:t>
            </a:r>
          </a:p>
          <a:p>
            <a:pPr lvl="1">
              <a:buClr>
                <a:schemeClr val="bg2"/>
              </a:buClr>
              <a:buFont typeface="Arial" charset="0"/>
              <a:buChar char="•"/>
            </a:pPr>
            <a:r>
              <a:rPr lang="en-US" sz="2200" dirty="0" smtClean="0"/>
              <a:t>Export </a:t>
            </a:r>
            <a:r>
              <a:rPr lang="en-US" sz="2200" dirty="0"/>
              <a:t>GIS data to ESRI </a:t>
            </a:r>
            <a:r>
              <a:rPr lang="en-US" sz="2200" dirty="0" err="1"/>
              <a:t>shapefiles</a:t>
            </a:r>
            <a:endParaRPr lang="en-US" sz="2200" dirty="0"/>
          </a:p>
          <a:p>
            <a:pPr lvl="1">
              <a:buClr>
                <a:schemeClr val="bg2"/>
              </a:buClr>
              <a:buFont typeface="Arial" charset="0"/>
              <a:buChar char="•"/>
            </a:pPr>
            <a:r>
              <a:rPr lang="en-US" sz="2200" dirty="0"/>
              <a:t>Export </a:t>
            </a:r>
            <a:r>
              <a:rPr lang="en-US" sz="2200" dirty="0" smtClean="0"/>
              <a:t>MATLAB, IDL, etc. to </a:t>
            </a:r>
            <a:r>
              <a:rPr lang="en-US" sz="2200" dirty="0" err="1" smtClean="0"/>
              <a:t>NetCDF</a:t>
            </a:r>
            <a:endParaRPr lang="en-US" sz="2200" dirty="0"/>
          </a:p>
          <a:p>
            <a:pPr lvl="1">
              <a:buClr>
                <a:schemeClr val="bg2"/>
              </a:buClr>
              <a:buFont typeface="Arial" charset="0"/>
              <a:buChar char="•"/>
            </a:pPr>
            <a:endParaRPr lang="en-US" sz="14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21</a:t>
            </a:fld>
            <a:endParaRPr lang="uk-UA"/>
          </a:p>
        </p:txBody>
      </p:sp>
      <p:sp>
        <p:nvSpPr>
          <p:cNvPr id="5" name="Rectangle 4"/>
          <p:cNvSpPr/>
          <p:nvPr/>
        </p:nvSpPr>
        <p:spPr>
          <a:xfrm>
            <a:off x="4571317" y="387250"/>
            <a:ext cx="4454177" cy="307777"/>
          </a:xfrm>
          <a:prstGeom prst="rect">
            <a:avLst/>
          </a:prstGeom>
        </p:spPr>
        <p:txBody>
          <a:bodyPr wrap="none">
            <a:spAutoFit/>
          </a:bodyPr>
          <a:lstStyle/>
          <a:p>
            <a:pPr marL="0" indent="0">
              <a:buClr>
                <a:schemeClr val="bg2"/>
              </a:buClr>
              <a:buNone/>
            </a:pPr>
            <a:r>
              <a:rPr lang="en-US" b="1" dirty="0" smtClean="0">
                <a:hlinkClick r:id="rId2"/>
              </a:rPr>
              <a:t>https://arcticdata.io/submit/#file-format-guidelines</a:t>
            </a:r>
            <a:endParaRPr lang="en-US" b="1" dirty="0"/>
          </a:p>
        </p:txBody>
      </p:sp>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27917" y="3920141"/>
            <a:ext cx="8686800" cy="883571"/>
          </a:xfrm>
          <a:prstGeom prst="rect">
            <a:avLst/>
          </a:prstGeom>
        </p:spPr>
      </p:pic>
      <p:sp>
        <p:nvSpPr>
          <p:cNvPr id="8" name="Shape 1179"/>
          <p:cNvSpPr>
            <a:spLocks noChangeArrowheads="1"/>
          </p:cNvSpPr>
          <p:nvPr/>
        </p:nvSpPr>
        <p:spPr bwMode="auto">
          <a:xfrm rot="5400000">
            <a:off x="7565978" y="1453496"/>
            <a:ext cx="897606" cy="1642112"/>
          </a:xfrm>
          <a:prstGeom prst="roundRect">
            <a:avLst>
              <a:gd name="adj" fmla="val 9072"/>
            </a:avLst>
          </a:prstGeom>
          <a:solidFill>
            <a:srgbClr val="17193D"/>
          </a:solidFill>
          <a:ln>
            <a:noFill/>
          </a:ln>
          <a:extLst/>
        </p:spPr>
        <p:txBody>
          <a:bodyPr vert="vert270" lIns="50800" tIns="50800" rIns="50800" bIns="50800" anchor="ctr"/>
          <a:lstStyle>
            <a:defPPr>
              <a:defRPr lang="en-US"/>
            </a:defPPr>
            <a:lvl1pPr algn="l" defTabSz="825500" rtl="0" eaLnBrk="0" fontAlgn="base" hangingPunct="0">
              <a:spcBef>
                <a:spcPct val="0"/>
              </a:spcBef>
              <a:spcAft>
                <a:spcPct val="0"/>
              </a:spcAft>
              <a:defRPr sz="5000" kern="1200">
                <a:solidFill>
                  <a:srgbClr val="000000"/>
                </a:solidFill>
                <a:latin typeface="Helvetica Light" charset="0"/>
                <a:ea typeface="ＭＳ Ｐゴシック" charset="0"/>
                <a:cs typeface="ＭＳ Ｐゴシック" charset="0"/>
                <a:sym typeface="Helvetica Light" charset="0"/>
              </a:defRPr>
            </a:lvl1pPr>
            <a:lvl2pPr marL="457200" indent="-228600" algn="l" defTabSz="825500" rtl="0" eaLnBrk="0" fontAlgn="base" hangingPunct="0">
              <a:spcBef>
                <a:spcPct val="0"/>
              </a:spcBef>
              <a:spcAft>
                <a:spcPct val="0"/>
              </a:spcAft>
              <a:defRPr sz="5000" kern="1200">
                <a:solidFill>
                  <a:srgbClr val="000000"/>
                </a:solidFill>
                <a:latin typeface="Helvetica Light" charset="0"/>
                <a:ea typeface="ＭＳ Ｐゴシック" charset="0"/>
                <a:cs typeface="ＭＳ Ｐゴシック" charset="0"/>
                <a:sym typeface="Helvetica Light" charset="0"/>
              </a:defRPr>
            </a:lvl2pPr>
            <a:lvl3pPr marL="914400" indent="-457200" algn="l" defTabSz="825500" rtl="0" eaLnBrk="0" fontAlgn="base" hangingPunct="0">
              <a:spcBef>
                <a:spcPct val="0"/>
              </a:spcBef>
              <a:spcAft>
                <a:spcPct val="0"/>
              </a:spcAft>
              <a:defRPr sz="5000" kern="1200">
                <a:solidFill>
                  <a:srgbClr val="000000"/>
                </a:solidFill>
                <a:latin typeface="Helvetica Light" charset="0"/>
                <a:ea typeface="ＭＳ Ｐゴシック" charset="0"/>
                <a:cs typeface="ＭＳ Ｐゴシック" charset="0"/>
                <a:sym typeface="Helvetica Light" charset="0"/>
              </a:defRPr>
            </a:lvl3pPr>
            <a:lvl4pPr marL="1371600" indent="-685800" algn="l" defTabSz="825500" rtl="0" eaLnBrk="0" fontAlgn="base" hangingPunct="0">
              <a:spcBef>
                <a:spcPct val="0"/>
              </a:spcBef>
              <a:spcAft>
                <a:spcPct val="0"/>
              </a:spcAft>
              <a:defRPr sz="5000" kern="1200">
                <a:solidFill>
                  <a:srgbClr val="000000"/>
                </a:solidFill>
                <a:latin typeface="Helvetica Light" charset="0"/>
                <a:ea typeface="ＭＳ Ｐゴシック" charset="0"/>
                <a:cs typeface="ＭＳ Ｐゴシック" charset="0"/>
                <a:sym typeface="Helvetica Light" charset="0"/>
              </a:defRPr>
            </a:lvl4pPr>
            <a:lvl5pPr marL="1828800" indent="-914400" algn="l" defTabSz="825500" rtl="0" eaLnBrk="0" fontAlgn="base" hangingPunct="0">
              <a:spcBef>
                <a:spcPct val="0"/>
              </a:spcBef>
              <a:spcAft>
                <a:spcPct val="0"/>
              </a:spcAft>
              <a:defRPr sz="5000" kern="1200">
                <a:solidFill>
                  <a:srgbClr val="000000"/>
                </a:solidFill>
                <a:latin typeface="Helvetica Light" charset="0"/>
                <a:ea typeface="ＭＳ Ｐゴシック" charset="0"/>
                <a:cs typeface="ＭＳ Ｐゴシック" charset="0"/>
                <a:sym typeface="Helvetica Light" charset="0"/>
              </a:defRPr>
            </a:lvl5pPr>
            <a:lvl6pPr marL="2286000" algn="l" defTabSz="457200" rtl="0" eaLnBrk="1" latinLnBrk="0" hangingPunct="1">
              <a:defRPr sz="5000" kern="1200">
                <a:solidFill>
                  <a:srgbClr val="000000"/>
                </a:solidFill>
                <a:latin typeface="Helvetica Light" charset="0"/>
                <a:ea typeface="ＭＳ Ｐゴシック" charset="0"/>
                <a:cs typeface="ＭＳ Ｐゴシック" charset="0"/>
                <a:sym typeface="Helvetica Light" charset="0"/>
              </a:defRPr>
            </a:lvl6pPr>
            <a:lvl7pPr marL="2743200" algn="l" defTabSz="457200" rtl="0" eaLnBrk="1" latinLnBrk="0" hangingPunct="1">
              <a:defRPr sz="5000" kern="1200">
                <a:solidFill>
                  <a:srgbClr val="000000"/>
                </a:solidFill>
                <a:latin typeface="Helvetica Light" charset="0"/>
                <a:ea typeface="ＭＳ Ｐゴシック" charset="0"/>
                <a:cs typeface="ＭＳ Ｐゴシック" charset="0"/>
                <a:sym typeface="Helvetica Light" charset="0"/>
              </a:defRPr>
            </a:lvl7pPr>
            <a:lvl8pPr marL="3200400" algn="l" defTabSz="457200" rtl="0" eaLnBrk="1" latinLnBrk="0" hangingPunct="1">
              <a:defRPr sz="5000" kern="1200">
                <a:solidFill>
                  <a:srgbClr val="000000"/>
                </a:solidFill>
                <a:latin typeface="Helvetica Light" charset="0"/>
                <a:ea typeface="ＭＳ Ｐゴシック" charset="0"/>
                <a:cs typeface="ＭＳ Ｐゴシック" charset="0"/>
                <a:sym typeface="Helvetica Light" charset="0"/>
              </a:defRPr>
            </a:lvl8pPr>
            <a:lvl9pPr marL="3657600" algn="l" defTabSz="457200" rtl="0" eaLnBrk="1" latinLnBrk="0" hangingPunct="1">
              <a:defRPr sz="5000" kern="1200">
                <a:solidFill>
                  <a:srgbClr val="000000"/>
                </a:solidFill>
                <a:latin typeface="Helvetica Light" charset="0"/>
                <a:ea typeface="ＭＳ Ｐゴシック" charset="0"/>
                <a:cs typeface="ＭＳ Ｐゴシック" charset="0"/>
                <a:sym typeface="Helvetica Light" charset="0"/>
              </a:defRPr>
            </a:lvl9pPr>
          </a:lstStyle>
          <a:p>
            <a:pPr algn="ctr">
              <a:defRPr/>
            </a:pPr>
            <a:r>
              <a:rPr lang="en-US" sz="2200" b="1" dirty="0" smtClean="0">
                <a:solidFill>
                  <a:srgbClr val="FFFFFF"/>
                </a:solidFill>
                <a:latin typeface="Source Sans Pro"/>
                <a:cs typeface="Source Sans Pro"/>
              </a:rPr>
              <a:t>Always bet on text!</a:t>
            </a:r>
            <a:endParaRPr lang="en-US" sz="2200" b="1" dirty="0">
              <a:solidFill>
                <a:srgbClr val="FFFFFF"/>
              </a:solidFill>
              <a:latin typeface="Source Sans Pro"/>
              <a:cs typeface="Source Sans Pro"/>
            </a:endParaRPr>
          </a:p>
        </p:txBody>
      </p:sp>
    </p:spTree>
    <p:extLst>
      <p:ext uri="{BB962C8B-B14F-4D97-AF65-F5344CB8AC3E}">
        <p14:creationId xmlns:p14="http://schemas.microsoft.com/office/powerpoint/2010/main" val="47160630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 Data Packages (&gt; Terabytes)</a:t>
            </a:r>
            <a:endParaRPr lang="en-US" dirty="0"/>
          </a:p>
        </p:txBody>
      </p:sp>
      <p:sp>
        <p:nvSpPr>
          <p:cNvPr id="3" name="Text Placeholder 2"/>
          <p:cNvSpPr>
            <a:spLocks noGrp="1"/>
          </p:cNvSpPr>
          <p:nvPr>
            <p:ph type="body" idx="1"/>
          </p:nvPr>
        </p:nvSpPr>
        <p:spPr/>
        <p:txBody>
          <a:bodyPr/>
          <a:lstStyle/>
          <a:p>
            <a:r>
              <a:rPr lang="en-US" dirty="0" smtClean="0"/>
              <a:t>Talk to the data center early</a:t>
            </a:r>
          </a:p>
          <a:p>
            <a:r>
              <a:rPr lang="en-US" dirty="0" smtClean="0"/>
              <a:t>Tile data structures by subset</a:t>
            </a:r>
          </a:p>
          <a:p>
            <a:pPr lvl="1"/>
            <a:r>
              <a:rPr lang="en-US" dirty="0" smtClean="0"/>
              <a:t>Spatial regions</a:t>
            </a:r>
          </a:p>
          <a:p>
            <a:pPr lvl="1"/>
            <a:r>
              <a:rPr lang="en-US" dirty="0" smtClean="0"/>
              <a:t>Temporal windows</a:t>
            </a:r>
          </a:p>
          <a:p>
            <a:pPr lvl="1"/>
            <a:r>
              <a:rPr lang="en-US" dirty="0" smtClean="0"/>
              <a:t>Measured variables</a:t>
            </a:r>
          </a:p>
          <a:p>
            <a:r>
              <a:rPr lang="en-US" dirty="0" smtClean="0"/>
              <a:t>Use efficient tools (</a:t>
            </a:r>
            <a:r>
              <a:rPr lang="en-US" dirty="0" err="1" smtClean="0"/>
              <a:t>NetCDF</a:t>
            </a:r>
            <a:r>
              <a:rPr lang="en-US" dirty="0" smtClean="0"/>
              <a:t>, HDF)</a:t>
            </a:r>
          </a:p>
          <a:p>
            <a:pPr lvl="1"/>
            <a:r>
              <a:rPr lang="en-US" dirty="0" smtClean="0"/>
              <a:t>Compact data format</a:t>
            </a:r>
          </a:p>
          <a:p>
            <a:pPr lvl="1"/>
            <a:r>
              <a:rPr lang="en-US" dirty="0" smtClean="0"/>
              <a:t>Parallel read/write libraries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22</a:t>
            </a:fld>
            <a:endParaRPr lang="uk-UA"/>
          </a:p>
        </p:txBody>
      </p:sp>
    </p:spTree>
    <p:extLst>
      <p:ext uri="{BB962C8B-B14F-4D97-AF65-F5344CB8AC3E}">
        <p14:creationId xmlns:p14="http://schemas.microsoft.com/office/powerpoint/2010/main" val="36683297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23</a:t>
            </a:fld>
            <a:endParaRPr lang="uk-UA"/>
          </a:p>
        </p:txBody>
      </p:sp>
      <p:sp>
        <p:nvSpPr>
          <p:cNvPr id="7" name="TextBox 6"/>
          <p:cNvSpPr txBox="1"/>
          <p:nvPr/>
        </p:nvSpPr>
        <p:spPr>
          <a:xfrm>
            <a:off x="3251054" y="1868414"/>
            <a:ext cx="2339674" cy="1200329"/>
          </a:xfrm>
          <a:prstGeom prst="rect">
            <a:avLst/>
          </a:prstGeom>
          <a:noFill/>
        </p:spPr>
        <p:txBody>
          <a:bodyPr wrap="none" rtlCol="0">
            <a:spAutoFit/>
          </a:bodyPr>
          <a:lstStyle/>
          <a:p>
            <a:pPr algn="ctr"/>
            <a:r>
              <a:rPr lang="en-US" sz="3600" b="1" dirty="0" smtClean="0">
                <a:latin typeface="Source Sans Pro"/>
                <a:cs typeface="Source Sans Pro"/>
              </a:rPr>
              <a:t>Metadata </a:t>
            </a:r>
          </a:p>
          <a:p>
            <a:pPr algn="ctr"/>
            <a:r>
              <a:rPr lang="en-US" sz="3600" b="1" dirty="0" smtClean="0">
                <a:latin typeface="Source Sans Pro"/>
                <a:cs typeface="Source Sans Pro"/>
              </a:rPr>
              <a:t>Guidelines</a:t>
            </a:r>
            <a:endParaRPr lang="en-US" sz="3600" b="1" dirty="0">
              <a:latin typeface="Source Sans Pro"/>
              <a:cs typeface="Source Sans Pro"/>
            </a:endParaRPr>
          </a:p>
        </p:txBody>
      </p:sp>
    </p:spTree>
    <p:extLst>
      <p:ext uri="{BB962C8B-B14F-4D97-AF65-F5344CB8AC3E}">
        <p14:creationId xmlns:p14="http://schemas.microsoft.com/office/powerpoint/2010/main" val="426341811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the Goal</a:t>
            </a:r>
            <a:endParaRPr lang="en-US" dirty="0"/>
          </a:p>
        </p:txBody>
      </p:sp>
      <p:sp>
        <p:nvSpPr>
          <p:cNvPr id="3" name="Text Placeholder 2"/>
          <p:cNvSpPr>
            <a:spLocks noGrp="1"/>
          </p:cNvSpPr>
          <p:nvPr>
            <p:ph type="body" idx="1"/>
          </p:nvPr>
        </p:nvSpPr>
        <p:spPr/>
        <p:txBody>
          <a:bodyPr/>
          <a:lstStyle/>
          <a:p>
            <a:r>
              <a:rPr lang="en-US" dirty="0" smtClean="0"/>
              <a:t>Target a typical researcher (maybe you!)</a:t>
            </a:r>
          </a:p>
          <a:p>
            <a:r>
              <a:rPr lang="en-US" dirty="0" smtClean="0"/>
              <a:t>30+ years from now</a:t>
            </a:r>
          </a:p>
          <a:p>
            <a:endParaRPr lang="en-US" dirty="0"/>
          </a:p>
          <a:p>
            <a:r>
              <a:rPr lang="en-US" dirty="0" smtClean="0"/>
              <a:t>Goal</a:t>
            </a:r>
          </a:p>
          <a:p>
            <a:pPr lvl="1"/>
            <a:r>
              <a:rPr lang="en-US" dirty="0" smtClean="0"/>
              <a:t>Understand</a:t>
            </a:r>
          </a:p>
          <a:p>
            <a:pPr lvl="1"/>
            <a:r>
              <a:rPr lang="en-US" dirty="0" smtClean="0"/>
              <a:t>Interpret</a:t>
            </a:r>
          </a:p>
          <a:p>
            <a:pPr lvl="1"/>
            <a:r>
              <a:rPr lang="en-US" dirty="0" smtClean="0"/>
              <a:t>Re-use</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24</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249801714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the Goal</a:t>
            </a:r>
            <a:endParaRPr lang="en-US" dirty="0"/>
          </a:p>
        </p:txBody>
      </p:sp>
      <p:sp>
        <p:nvSpPr>
          <p:cNvPr id="3" name="Text Placeholder 2"/>
          <p:cNvSpPr>
            <a:spLocks noGrp="1"/>
          </p:cNvSpPr>
          <p:nvPr>
            <p:ph type="body" idx="1"/>
          </p:nvPr>
        </p:nvSpPr>
        <p:spPr/>
        <p:txBody>
          <a:bodyPr/>
          <a:lstStyle/>
          <a:p>
            <a:pPr marL="50800" indent="0">
              <a:buNone/>
            </a:pPr>
            <a:endParaRPr lang="en-US" b="1" dirty="0"/>
          </a:p>
          <a:p>
            <a:r>
              <a:rPr lang="en-US" b="1" dirty="0" smtClean="0"/>
              <a:t>What</a:t>
            </a:r>
            <a:r>
              <a:rPr lang="en-US" dirty="0" smtClean="0"/>
              <a:t> was measured?</a:t>
            </a:r>
          </a:p>
          <a:p>
            <a:r>
              <a:rPr lang="en-US" b="1" dirty="0" smtClean="0"/>
              <a:t>Who</a:t>
            </a:r>
            <a:r>
              <a:rPr lang="en-US" dirty="0" smtClean="0"/>
              <a:t> did it?</a:t>
            </a:r>
          </a:p>
          <a:p>
            <a:r>
              <a:rPr lang="en-US" b="1" dirty="0" smtClean="0"/>
              <a:t>When</a:t>
            </a:r>
            <a:r>
              <a:rPr lang="en-US" dirty="0" smtClean="0"/>
              <a:t> and </a:t>
            </a:r>
            <a:r>
              <a:rPr lang="en-US" b="1" dirty="0" smtClean="0"/>
              <a:t>where</a:t>
            </a:r>
            <a:r>
              <a:rPr lang="en-US" dirty="0" smtClean="0"/>
              <a:t>?</a:t>
            </a:r>
          </a:p>
          <a:p>
            <a:r>
              <a:rPr lang="en-US" b="1" dirty="0" smtClean="0"/>
              <a:t>How</a:t>
            </a:r>
            <a:r>
              <a:rPr lang="en-US" dirty="0" smtClean="0"/>
              <a:t>? (</a:t>
            </a:r>
            <a:r>
              <a:rPr lang="en-US" dirty="0"/>
              <a:t>data </a:t>
            </a:r>
            <a:r>
              <a:rPr lang="en-US" dirty="0" smtClean="0"/>
              <a:t>structure &amp; methods)</a:t>
            </a:r>
          </a:p>
          <a:p>
            <a:r>
              <a:rPr lang="en-US" b="1" dirty="0" smtClean="0"/>
              <a:t>Why</a:t>
            </a:r>
            <a:r>
              <a:rPr lang="en-US" dirty="0" smtClean="0"/>
              <a:t>? (science context)</a:t>
            </a:r>
          </a:p>
          <a:p>
            <a:r>
              <a:rPr lang="en-US" b="1" dirty="0" smtClean="0"/>
              <a:t>Attribution </a:t>
            </a:r>
            <a:r>
              <a:rPr lang="en-US" dirty="0" smtClean="0"/>
              <a:t>&amp;</a:t>
            </a:r>
            <a:r>
              <a:rPr lang="en-US" b="1" dirty="0" smtClean="0"/>
              <a:t> Licensing</a:t>
            </a:r>
            <a:endParaRPr lang="en-US" b="1"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25</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364764342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Bibliographic Details</a:t>
            </a:r>
            <a:endParaRPr lang="en-US" dirty="0"/>
          </a:p>
        </p:txBody>
      </p:sp>
      <p:sp>
        <p:nvSpPr>
          <p:cNvPr id="3" name="Text Placeholder 2"/>
          <p:cNvSpPr>
            <a:spLocks noGrp="1"/>
          </p:cNvSpPr>
          <p:nvPr>
            <p:ph type="body" idx="1"/>
          </p:nvPr>
        </p:nvSpPr>
        <p:spPr/>
        <p:txBody>
          <a:bodyPr/>
          <a:lstStyle/>
          <a:p>
            <a:r>
              <a:rPr lang="en-US" sz="1800" b="1" dirty="0"/>
              <a:t>Global Identifier (e.g., DOI)</a:t>
            </a:r>
          </a:p>
          <a:p>
            <a:r>
              <a:rPr lang="en-US" sz="1800" b="1" dirty="0" smtClean="0"/>
              <a:t>Descriptive title</a:t>
            </a:r>
          </a:p>
          <a:p>
            <a:pPr lvl="1"/>
            <a:r>
              <a:rPr lang="en-US" sz="1800" dirty="0" smtClean="0"/>
              <a:t>topic</a:t>
            </a:r>
            <a:r>
              <a:rPr lang="en-US" sz="1800" dirty="0"/>
              <a:t>, geographic location, dates, and, if applicable, the scale of the </a:t>
            </a:r>
            <a:r>
              <a:rPr lang="en-US" sz="1800" dirty="0" smtClean="0"/>
              <a:t>data</a:t>
            </a:r>
            <a:endParaRPr lang="en-US" sz="1800" dirty="0"/>
          </a:p>
          <a:p>
            <a:r>
              <a:rPr lang="en-US" sz="1800" b="1" dirty="0"/>
              <a:t>D</a:t>
            </a:r>
            <a:r>
              <a:rPr lang="en-US" sz="1800" b="1" dirty="0" smtClean="0"/>
              <a:t>escriptive abstract</a:t>
            </a:r>
          </a:p>
          <a:p>
            <a:pPr lvl="1"/>
            <a:r>
              <a:rPr lang="en-US" sz="1800" dirty="0" smtClean="0"/>
              <a:t>brief </a:t>
            </a:r>
            <a:r>
              <a:rPr lang="en-US" sz="1800" dirty="0"/>
              <a:t>overview </a:t>
            </a:r>
            <a:r>
              <a:rPr lang="en-US" sz="1800" dirty="0" smtClean="0"/>
              <a:t>of the </a:t>
            </a:r>
            <a:r>
              <a:rPr lang="en-US" sz="1800" dirty="0"/>
              <a:t>specific contents and purpose of the data package.</a:t>
            </a:r>
          </a:p>
          <a:p>
            <a:r>
              <a:rPr lang="en-US" sz="1800" b="1" dirty="0" smtClean="0"/>
              <a:t>Funding</a:t>
            </a:r>
            <a:r>
              <a:rPr lang="en-US" sz="1800" dirty="0" smtClean="0"/>
              <a:t> </a:t>
            </a:r>
            <a:r>
              <a:rPr lang="en-US" sz="1800" dirty="0"/>
              <a:t>information </a:t>
            </a:r>
            <a:r>
              <a:rPr lang="en-US" sz="1800" dirty="0" smtClean="0"/>
              <a:t>(award number and sponsor)</a:t>
            </a:r>
            <a:r>
              <a:rPr lang="en-US" sz="1800" dirty="0"/>
              <a:t>.</a:t>
            </a:r>
          </a:p>
          <a:p>
            <a:r>
              <a:rPr lang="en-US" sz="1800" b="1" dirty="0"/>
              <a:t>P</a:t>
            </a:r>
            <a:r>
              <a:rPr lang="en-US" sz="1800" b="1" dirty="0" smtClean="0"/>
              <a:t>eople and organizations </a:t>
            </a:r>
          </a:p>
          <a:p>
            <a:pPr lvl="1"/>
            <a:r>
              <a:rPr lang="en-US" sz="1800" b="1" dirty="0" smtClean="0"/>
              <a:t>Creators</a:t>
            </a:r>
            <a:r>
              <a:rPr lang="en-US" sz="1800" dirty="0" smtClean="0"/>
              <a:t> </a:t>
            </a:r>
            <a:r>
              <a:rPr lang="mr-IN" sz="1800" dirty="0" smtClean="0"/>
              <a:t>–</a:t>
            </a:r>
            <a:r>
              <a:rPr lang="en-US" sz="1800" dirty="0" smtClean="0"/>
              <a:t> who should be cited for the data set</a:t>
            </a:r>
          </a:p>
          <a:p>
            <a:pPr lvl="1"/>
            <a:r>
              <a:rPr lang="en-US" sz="1800" dirty="0" smtClean="0"/>
              <a:t>Contacts</a:t>
            </a:r>
          </a:p>
          <a:p>
            <a:pPr lvl="1"/>
            <a:r>
              <a:rPr lang="en-US" sz="1800" dirty="0" smtClean="0"/>
              <a:t>Contributors</a:t>
            </a:r>
          </a:p>
          <a:p>
            <a:pPr lvl="1"/>
            <a:r>
              <a:rPr lang="en-US" sz="1800" dirty="0" smtClean="0"/>
              <a:t>Sponsors, and more</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26</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286158440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Discovery Details</a:t>
            </a:r>
            <a:endParaRPr lang="en-US" dirty="0"/>
          </a:p>
        </p:txBody>
      </p:sp>
      <p:sp>
        <p:nvSpPr>
          <p:cNvPr id="3" name="Text Placeholder 2"/>
          <p:cNvSpPr>
            <a:spLocks noGrp="1"/>
          </p:cNvSpPr>
          <p:nvPr>
            <p:ph type="body" idx="1"/>
          </p:nvPr>
        </p:nvSpPr>
        <p:spPr/>
        <p:txBody>
          <a:bodyPr/>
          <a:lstStyle/>
          <a:p>
            <a:r>
              <a:rPr lang="en-US" sz="1800" b="1" dirty="0" smtClean="0"/>
              <a:t>Geospatial coverage</a:t>
            </a:r>
          </a:p>
          <a:p>
            <a:pPr lvl="1"/>
            <a:r>
              <a:rPr lang="en-US" sz="1800" dirty="0"/>
              <a:t>F</a:t>
            </a:r>
            <a:r>
              <a:rPr lang="en-US" sz="1800" dirty="0" smtClean="0"/>
              <a:t>ield </a:t>
            </a:r>
            <a:r>
              <a:rPr lang="en-US" sz="1800" dirty="0"/>
              <a:t>and laboratory sampling </a:t>
            </a:r>
            <a:r>
              <a:rPr lang="en-US" sz="1800" dirty="0" smtClean="0"/>
              <a:t>locations</a:t>
            </a:r>
          </a:p>
          <a:p>
            <a:pPr lvl="1"/>
            <a:r>
              <a:rPr lang="en-US" sz="1800" dirty="0" smtClean="0"/>
              <a:t>including place names and precise coordinates</a:t>
            </a:r>
          </a:p>
          <a:p>
            <a:pPr lvl="1"/>
            <a:endParaRPr lang="en-US" sz="1800" dirty="0" smtClean="0"/>
          </a:p>
          <a:p>
            <a:r>
              <a:rPr lang="en-US" sz="1800" b="1" dirty="0" smtClean="0"/>
              <a:t>Temporal Coverage</a:t>
            </a:r>
          </a:p>
          <a:p>
            <a:pPr lvl="1"/>
            <a:r>
              <a:rPr lang="en-US" sz="1800" dirty="0" smtClean="0"/>
              <a:t>When measurements were made</a:t>
            </a:r>
          </a:p>
          <a:p>
            <a:pPr lvl="1"/>
            <a:r>
              <a:rPr lang="en-US" sz="1800" dirty="0" smtClean="0"/>
              <a:t>To </a:t>
            </a:r>
            <a:r>
              <a:rPr lang="en-US" sz="1800" dirty="0"/>
              <a:t>w</a:t>
            </a:r>
            <a:r>
              <a:rPr lang="en-US" sz="1800" dirty="0" smtClean="0"/>
              <a:t>hat time period do measurements apply</a:t>
            </a:r>
          </a:p>
          <a:p>
            <a:pPr lvl="1"/>
            <a:r>
              <a:rPr lang="en-US" sz="1800" dirty="0" smtClean="0"/>
              <a:t>Might be calendar times, or geologic times</a:t>
            </a:r>
          </a:p>
          <a:p>
            <a:pPr lvl="1"/>
            <a:endParaRPr lang="en-US" sz="1800" dirty="0" smtClean="0"/>
          </a:p>
          <a:p>
            <a:r>
              <a:rPr lang="en-US" sz="1800" b="1" dirty="0" smtClean="0"/>
              <a:t>Taxonomic Coverage</a:t>
            </a:r>
            <a:endParaRPr lang="en-US" sz="1800" b="1" dirty="0"/>
          </a:p>
          <a:p>
            <a:pPr lvl="1"/>
            <a:r>
              <a:rPr lang="en-US" sz="1800" dirty="0" smtClean="0"/>
              <a:t>What species were measured</a:t>
            </a:r>
          </a:p>
          <a:p>
            <a:pPr lvl="1"/>
            <a:r>
              <a:rPr lang="en-US" sz="1800" dirty="0" smtClean="0"/>
              <a:t>Taxonomy standards and procedures</a:t>
            </a:r>
          </a:p>
          <a:p>
            <a:pPr lvl="1"/>
            <a:endParaRPr lang="en-US" sz="1800" dirty="0" smtClean="0"/>
          </a:p>
          <a:p>
            <a:r>
              <a:rPr lang="en-US" sz="1800" dirty="0" smtClean="0"/>
              <a:t>Other contextual information</a:t>
            </a:r>
            <a:endParaRPr lang="en-US" sz="18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27</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281759734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Interpretation Details</a:t>
            </a:r>
            <a:endParaRPr lang="en-US" dirty="0"/>
          </a:p>
        </p:txBody>
      </p:sp>
      <p:sp>
        <p:nvSpPr>
          <p:cNvPr id="3" name="Text Placeholder 2"/>
          <p:cNvSpPr>
            <a:spLocks noGrp="1"/>
          </p:cNvSpPr>
          <p:nvPr>
            <p:ph type="body" idx="1"/>
          </p:nvPr>
        </p:nvSpPr>
        <p:spPr/>
        <p:txBody>
          <a:bodyPr/>
          <a:lstStyle/>
          <a:p>
            <a:r>
              <a:rPr lang="en-US" sz="1800" dirty="0"/>
              <a:t>F</a:t>
            </a:r>
            <a:r>
              <a:rPr lang="en-US" sz="1800" dirty="0" smtClean="0"/>
              <a:t>ield </a:t>
            </a:r>
            <a:r>
              <a:rPr lang="en-US" sz="1800" dirty="0"/>
              <a:t>and laboratory </a:t>
            </a:r>
            <a:r>
              <a:rPr lang="en-US" sz="1800" dirty="0" smtClean="0"/>
              <a:t>data </a:t>
            </a:r>
            <a:r>
              <a:rPr lang="en-US" sz="1800" b="1" dirty="0" smtClean="0"/>
              <a:t>collection methods</a:t>
            </a:r>
          </a:p>
          <a:p>
            <a:r>
              <a:rPr lang="en-US" sz="1800" dirty="0" smtClean="0"/>
              <a:t>Full </a:t>
            </a:r>
            <a:r>
              <a:rPr lang="en-US" sz="1800" b="1" dirty="0" smtClean="0"/>
              <a:t>experimental and project design</a:t>
            </a:r>
            <a:r>
              <a:rPr lang="en-US" sz="1800" dirty="0" smtClean="0"/>
              <a:t>, and relationship to data</a:t>
            </a:r>
            <a:endParaRPr lang="en-US" sz="1800" dirty="0"/>
          </a:p>
          <a:p>
            <a:r>
              <a:rPr lang="en-US" sz="1800" dirty="0"/>
              <a:t>Full </a:t>
            </a:r>
            <a:r>
              <a:rPr lang="en-US" sz="1800" dirty="0" smtClean="0"/>
              <a:t>field </a:t>
            </a:r>
            <a:r>
              <a:rPr lang="en-US" sz="1800" dirty="0"/>
              <a:t>and laboratory sample </a:t>
            </a:r>
            <a:r>
              <a:rPr lang="en-US" sz="1800" b="1" dirty="0"/>
              <a:t>processing </a:t>
            </a:r>
            <a:r>
              <a:rPr lang="en-US" sz="1800" b="1" dirty="0" smtClean="0"/>
              <a:t>methods</a:t>
            </a:r>
            <a:endParaRPr lang="en-US" sz="1800" dirty="0"/>
          </a:p>
          <a:p>
            <a:r>
              <a:rPr lang="en-US" sz="1800" b="1" dirty="0" smtClean="0"/>
              <a:t>Sampling quality control </a:t>
            </a:r>
            <a:r>
              <a:rPr lang="en-US" sz="1800" dirty="0" smtClean="0"/>
              <a:t>procedures</a:t>
            </a:r>
          </a:p>
          <a:p>
            <a:endParaRPr lang="en-US" sz="1800" dirty="0" smtClean="0"/>
          </a:p>
          <a:p>
            <a:r>
              <a:rPr lang="en-US" sz="1800" dirty="0" smtClean="0"/>
              <a:t>Analysis and modeling methods</a:t>
            </a:r>
          </a:p>
          <a:p>
            <a:pPr lvl="1"/>
            <a:r>
              <a:rPr lang="en-US" sz="1800" b="1" dirty="0" smtClean="0"/>
              <a:t>Provenance</a:t>
            </a:r>
            <a:r>
              <a:rPr lang="en-US" sz="1800" dirty="0" smtClean="0"/>
              <a:t> information</a:t>
            </a:r>
          </a:p>
          <a:p>
            <a:pPr lvl="1"/>
            <a:r>
              <a:rPr lang="en-US" sz="1800" b="1" dirty="0"/>
              <a:t>H</a:t>
            </a:r>
            <a:r>
              <a:rPr lang="en-US" sz="1800" b="1" dirty="0" smtClean="0"/>
              <a:t>ardware</a:t>
            </a:r>
            <a:r>
              <a:rPr lang="en-US" sz="1800" dirty="0" smtClean="0"/>
              <a:t> </a:t>
            </a:r>
            <a:r>
              <a:rPr lang="en-US" sz="1800" dirty="0"/>
              <a:t>and </a:t>
            </a:r>
            <a:r>
              <a:rPr lang="en-US" sz="1800" b="1" dirty="0"/>
              <a:t>software</a:t>
            </a:r>
            <a:r>
              <a:rPr lang="en-US" sz="1800" dirty="0"/>
              <a:t> </a:t>
            </a:r>
            <a:r>
              <a:rPr lang="en-US" sz="1800" dirty="0" smtClean="0"/>
              <a:t>used</a:t>
            </a:r>
          </a:p>
          <a:p>
            <a:pPr lvl="2"/>
            <a:r>
              <a:rPr lang="en-US" sz="1800" dirty="0" smtClean="0"/>
              <a:t>including </a:t>
            </a:r>
            <a:r>
              <a:rPr lang="en-US" sz="1800" dirty="0"/>
              <a:t>make, model, and </a:t>
            </a:r>
            <a:r>
              <a:rPr lang="en-US" sz="1800" dirty="0" smtClean="0"/>
              <a:t>version</a:t>
            </a:r>
            <a:endParaRPr lang="en-US" sz="1800" dirty="0"/>
          </a:p>
          <a:p>
            <a:pPr lvl="1"/>
            <a:r>
              <a:rPr lang="en-US" sz="1800" b="1" dirty="0" smtClean="0"/>
              <a:t>Computing quality </a:t>
            </a:r>
            <a:r>
              <a:rPr lang="en-US" sz="1800" b="1" dirty="0"/>
              <a:t>control </a:t>
            </a:r>
            <a:r>
              <a:rPr lang="en-US" sz="1800" dirty="0" smtClean="0"/>
              <a:t>procedures</a:t>
            </a:r>
          </a:p>
          <a:p>
            <a:pPr lvl="2"/>
            <a:r>
              <a:rPr lang="en-US" sz="1800" dirty="0" smtClean="0"/>
              <a:t>testing, code review, etc.</a:t>
            </a:r>
            <a:endParaRPr lang="en-US" sz="18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28</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57034503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Data Structure and Contents</a:t>
            </a:r>
            <a:endParaRPr lang="en-US" dirty="0"/>
          </a:p>
        </p:txBody>
      </p:sp>
      <p:sp>
        <p:nvSpPr>
          <p:cNvPr id="3" name="Text Placeholder 2"/>
          <p:cNvSpPr>
            <a:spLocks noGrp="1"/>
          </p:cNvSpPr>
          <p:nvPr>
            <p:ph type="body" idx="1"/>
          </p:nvPr>
        </p:nvSpPr>
        <p:spPr/>
        <p:txBody>
          <a:bodyPr/>
          <a:lstStyle/>
          <a:p>
            <a:r>
              <a:rPr lang="en-US" sz="1800" b="1" dirty="0" smtClean="0"/>
              <a:t>Data model description</a:t>
            </a:r>
          </a:p>
          <a:p>
            <a:endParaRPr lang="en-US" sz="1800" dirty="0" smtClean="0"/>
          </a:p>
          <a:p>
            <a:r>
              <a:rPr lang="en-US" sz="1800" b="1" dirty="0" smtClean="0"/>
              <a:t>Data object descriptions (granules)</a:t>
            </a:r>
          </a:p>
          <a:p>
            <a:pPr lvl="1"/>
            <a:r>
              <a:rPr lang="en-US" sz="1800" dirty="0" smtClean="0"/>
              <a:t>Tables</a:t>
            </a:r>
          </a:p>
          <a:p>
            <a:pPr lvl="1"/>
            <a:r>
              <a:rPr lang="en-US" sz="1800" dirty="0" smtClean="0"/>
              <a:t>Images</a:t>
            </a:r>
          </a:p>
          <a:p>
            <a:pPr lvl="1"/>
            <a:r>
              <a:rPr lang="en-US" sz="1800" dirty="0" smtClean="0"/>
              <a:t>Matrices</a:t>
            </a:r>
          </a:p>
          <a:p>
            <a:pPr lvl="1"/>
            <a:r>
              <a:rPr lang="en-US" sz="1800" dirty="0" smtClean="0"/>
              <a:t>Spatial layers, etc.</a:t>
            </a:r>
          </a:p>
          <a:p>
            <a:endParaRPr lang="en-US" sz="1800" dirty="0"/>
          </a:p>
          <a:p>
            <a:r>
              <a:rPr lang="en-US" sz="1800" b="1" dirty="0" smtClean="0"/>
              <a:t>Variable</a:t>
            </a:r>
            <a:r>
              <a:rPr lang="en-US" sz="1800" dirty="0" smtClean="0"/>
              <a:t> </a:t>
            </a:r>
            <a:r>
              <a:rPr lang="en-US" sz="1800" b="1" dirty="0" smtClean="0"/>
              <a:t>information</a:t>
            </a:r>
            <a:r>
              <a:rPr lang="en-US" sz="1800" dirty="0" smtClean="0"/>
              <a:t> (attributes/parameters)</a:t>
            </a:r>
          </a:p>
          <a:p>
            <a:pPr lvl="1"/>
            <a:r>
              <a:rPr lang="en-US" sz="1800" dirty="0" smtClean="0"/>
              <a:t>Definitions / link to methods</a:t>
            </a:r>
          </a:p>
          <a:p>
            <a:pPr lvl="1"/>
            <a:r>
              <a:rPr lang="en-US" sz="1800" dirty="0" smtClean="0"/>
              <a:t>Standardized measurement types</a:t>
            </a:r>
          </a:p>
          <a:p>
            <a:pPr lvl="1"/>
            <a:r>
              <a:rPr lang="en-US" sz="1800" dirty="0" smtClean="0"/>
              <a:t>Units</a:t>
            </a:r>
          </a:p>
          <a:p>
            <a:pPr lvl="1"/>
            <a:r>
              <a:rPr lang="en-US" sz="1800" dirty="0" smtClean="0"/>
              <a:t>Coded values</a:t>
            </a:r>
          </a:p>
          <a:p>
            <a:pPr lvl="1"/>
            <a:r>
              <a:rPr lang="en-US" sz="1800" dirty="0" smtClean="0"/>
              <a:t>Missing value codes</a:t>
            </a:r>
            <a:endParaRPr lang="en-US" sz="18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29</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311749614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Computational Workflows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a:t>
            </a:fld>
            <a:endParaRPr lang="uk-UA"/>
          </a:p>
        </p:txBody>
      </p:sp>
      <p:pic>
        <p:nvPicPr>
          <p:cNvPr id="5" name="Picture 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3075" y="1180538"/>
            <a:ext cx="8923234" cy="1745704"/>
          </a:xfrm>
          <a:prstGeom prst="rect">
            <a:avLst/>
          </a:prstGeom>
        </p:spPr>
      </p:pic>
      <p:pic>
        <p:nvPicPr>
          <p:cNvPr id="10" name="Shape 121" descr="Alopex_lagopus_IMG_9019.jpeg"/>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3712757"/>
            <a:ext cx="8992777" cy="1706852"/>
          </a:xfrm>
          <a:prstGeom prst="rect">
            <a:avLst/>
          </a:prstGeom>
          <a:noFill/>
          <a:ln>
            <a:noFill/>
          </a:ln>
        </p:spPr>
      </p:pic>
      <p:sp>
        <p:nvSpPr>
          <p:cNvPr id="11" name="Shape 122"/>
          <p:cNvSpPr/>
          <p:nvPr/>
        </p:nvSpPr>
        <p:spPr>
          <a:xfrm>
            <a:off x="0" y="5187830"/>
            <a:ext cx="1693500" cy="228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sz="1100" b="0" i="0" u="none" strike="noStrike" cap="none">
                <a:solidFill>
                  <a:srgbClr val="FFFFFF"/>
                </a:solidFill>
                <a:latin typeface="Arial"/>
                <a:ea typeface="Arial"/>
                <a:cs typeface="Arial"/>
                <a:sym typeface="Arial"/>
              </a:rPr>
              <a:t>Rama</a:t>
            </a:r>
            <a:endParaRPr sz="1100"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97891925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Rights and Attribution</a:t>
            </a:r>
            <a:endParaRPr lang="en-US" dirty="0"/>
          </a:p>
        </p:txBody>
      </p:sp>
      <p:sp>
        <p:nvSpPr>
          <p:cNvPr id="3" name="Text Placeholder 2"/>
          <p:cNvSpPr>
            <a:spLocks noGrp="1"/>
          </p:cNvSpPr>
          <p:nvPr>
            <p:ph type="body" idx="1"/>
          </p:nvPr>
        </p:nvSpPr>
        <p:spPr/>
        <p:txBody>
          <a:bodyPr/>
          <a:lstStyle/>
          <a:p>
            <a:r>
              <a:rPr lang="en-US" sz="1800" b="1" dirty="0" smtClean="0"/>
              <a:t>Scientific rights and expectations</a:t>
            </a:r>
          </a:p>
          <a:p>
            <a:pPr lvl="1"/>
            <a:r>
              <a:rPr lang="en-US" sz="1800" b="1" dirty="0"/>
              <a:t>Citation format</a:t>
            </a:r>
          </a:p>
          <a:p>
            <a:pPr lvl="1"/>
            <a:r>
              <a:rPr lang="en-US" sz="1800" b="1" dirty="0"/>
              <a:t>Attribution expectations</a:t>
            </a:r>
          </a:p>
          <a:p>
            <a:pPr lvl="1"/>
            <a:r>
              <a:rPr lang="en-US" sz="1800" b="1" dirty="0"/>
              <a:t>Reuse rights</a:t>
            </a:r>
          </a:p>
          <a:p>
            <a:pPr lvl="2"/>
            <a:r>
              <a:rPr lang="en-US" sz="1800" dirty="0"/>
              <a:t>Who may reuse data, and for what purposes</a:t>
            </a:r>
          </a:p>
          <a:p>
            <a:pPr lvl="1"/>
            <a:r>
              <a:rPr lang="en-US" sz="1800" b="1" dirty="0"/>
              <a:t>Redistribution rights</a:t>
            </a:r>
          </a:p>
          <a:p>
            <a:pPr lvl="2"/>
            <a:r>
              <a:rPr lang="en-US" sz="1800" dirty="0"/>
              <a:t>Who may copy </a:t>
            </a:r>
            <a:r>
              <a:rPr lang="en-US" sz="1800" dirty="0" smtClean="0"/>
              <a:t>and redistribute data and metadata</a:t>
            </a:r>
            <a:endParaRPr lang="en-US" sz="1800" dirty="0"/>
          </a:p>
          <a:p>
            <a:endParaRPr lang="en-US" sz="1800" b="1" dirty="0" smtClean="0"/>
          </a:p>
          <a:p>
            <a:r>
              <a:rPr lang="en-US" sz="1800" b="1" dirty="0" smtClean="0"/>
              <a:t>Legal terms and conditions</a:t>
            </a:r>
          </a:p>
          <a:p>
            <a:pPr lvl="1"/>
            <a:r>
              <a:rPr lang="en-US" sz="1800" b="1" dirty="0" smtClean="0"/>
              <a:t>Licensing</a:t>
            </a:r>
            <a:r>
              <a:rPr lang="en-US" sz="1800" dirty="0" smtClean="0"/>
              <a:t> terms</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30</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63282764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a:t>
            </a:r>
            <a:r>
              <a:rPr lang="en-US" dirty="0"/>
              <a:t> </a:t>
            </a:r>
            <a:r>
              <a:rPr lang="en-US" dirty="0" smtClean="0"/>
              <a:t>Standards</a:t>
            </a:r>
            <a:endParaRPr lang="en-US" dirty="0"/>
          </a:p>
        </p:txBody>
      </p:sp>
      <p:sp>
        <p:nvSpPr>
          <p:cNvPr id="3" name="Text Placeholder 2"/>
          <p:cNvSpPr>
            <a:spLocks noGrp="1"/>
          </p:cNvSpPr>
          <p:nvPr>
            <p:ph type="body" idx="1"/>
          </p:nvPr>
        </p:nvSpPr>
        <p:spPr>
          <a:xfrm>
            <a:off x="1346555" y="1010512"/>
            <a:ext cx="6620181" cy="3793200"/>
          </a:xfrm>
        </p:spPr>
        <p:txBody>
          <a:bodyPr/>
          <a:lstStyle/>
          <a:p>
            <a:r>
              <a:rPr lang="en-US" b="1" dirty="0" smtClean="0"/>
              <a:t>Ecological Metadata Language (EML)</a:t>
            </a:r>
          </a:p>
          <a:p>
            <a:r>
              <a:rPr lang="en-US" b="1" dirty="0" smtClean="0"/>
              <a:t>Geospatial Metadata Standards</a:t>
            </a:r>
          </a:p>
          <a:p>
            <a:pPr lvl="1"/>
            <a:r>
              <a:rPr lang="en-US" b="1" dirty="0" smtClean="0"/>
              <a:t>(ISO 19115*, ISO 19139)</a:t>
            </a:r>
          </a:p>
          <a:p>
            <a:r>
              <a:rPr lang="en-US" b="1" dirty="0" smtClean="0"/>
              <a:t>Biological Data Profile (BDP)</a:t>
            </a:r>
          </a:p>
          <a:p>
            <a:r>
              <a:rPr lang="en-US" b="1" dirty="0" smtClean="0"/>
              <a:t>Dublin Core</a:t>
            </a:r>
          </a:p>
          <a:p>
            <a:r>
              <a:rPr lang="en-US" b="1" dirty="0" smtClean="0"/>
              <a:t>Darwin Core</a:t>
            </a:r>
          </a:p>
          <a:p>
            <a:r>
              <a:rPr lang="en-US" b="1" dirty="0" smtClean="0"/>
              <a:t>PREMIS and METS</a:t>
            </a:r>
          </a:p>
          <a:p>
            <a:r>
              <a:rPr lang="mr-IN" b="1" dirty="0" smtClean="0"/>
              <a:t>…</a:t>
            </a:r>
            <a:r>
              <a:rPr lang="en-US" b="1" dirty="0" smtClean="0"/>
              <a:t> and the list goes on</a:t>
            </a:r>
          </a:p>
          <a:p>
            <a:endParaRPr lang="en-US" b="1"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31</a:t>
            </a:fld>
            <a:endParaRPr lang="uk-UA"/>
          </a:p>
        </p:txBody>
      </p:sp>
      <p:pic>
        <p:nvPicPr>
          <p:cNvPr id="7" name="Picture 6" descr="file-alt.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324069" y="2777738"/>
            <a:ext cx="1325977" cy="1767226"/>
          </a:xfrm>
          <a:prstGeom prst="rect">
            <a:avLst/>
          </a:prstGeom>
        </p:spPr>
      </p:pic>
      <p:sp>
        <p:nvSpPr>
          <p:cNvPr id="8" name="Rectangle 7"/>
          <p:cNvSpPr/>
          <p:nvPr/>
        </p:nvSpPr>
        <p:spPr>
          <a:xfrm>
            <a:off x="7304224" y="4493511"/>
            <a:ext cx="1483779" cy="461665"/>
          </a:xfrm>
          <a:prstGeom prst="rect">
            <a:avLst/>
          </a:prstGeom>
        </p:spPr>
        <p:txBody>
          <a:bodyPr wrap="none">
            <a:spAutoFit/>
          </a:bodyPr>
          <a:lstStyle/>
          <a:p>
            <a:r>
              <a:rPr lang="en-US" sz="2400" b="1" dirty="0" smtClean="0">
                <a:solidFill>
                  <a:srgbClr val="17193D"/>
                </a:solidFill>
                <a:latin typeface="Source Sans Pro"/>
                <a:cs typeface="Source Sans Pro"/>
              </a:rPr>
              <a:t>Metadata</a:t>
            </a:r>
            <a:endParaRPr lang="en-US" sz="2400" b="1" dirty="0">
              <a:solidFill>
                <a:srgbClr val="17193D"/>
              </a:solidFill>
              <a:latin typeface="Source Sans Pro"/>
              <a:cs typeface="Source Sans Pro"/>
            </a:endParaRPr>
          </a:p>
        </p:txBody>
      </p:sp>
    </p:spTree>
    <p:extLst>
      <p:ext uri="{BB962C8B-B14F-4D97-AF65-F5344CB8AC3E}">
        <p14:creationId xmlns:p14="http://schemas.microsoft.com/office/powerpoint/2010/main" val="279961226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Editors</a:t>
            </a:r>
            <a:endParaRPr lang="en-US" dirty="0"/>
          </a:p>
        </p:txBody>
      </p:sp>
      <p:pic>
        <p:nvPicPr>
          <p:cNvPr id="8" name="Picture 7" descr="Screen Shot 2018-06-21 at 2.51.45 AM.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9038625" cy="5143500"/>
          </a:xfrm>
          <a:prstGeom prst="rect">
            <a:avLst/>
          </a:prstGeom>
        </p:spPr>
      </p:pic>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32</a:t>
            </a:fld>
            <a:endParaRPr lang="uk-UA"/>
          </a:p>
        </p:txBody>
      </p:sp>
    </p:spTree>
    <p:extLst>
      <p:ext uri="{BB962C8B-B14F-4D97-AF65-F5344CB8AC3E}">
        <p14:creationId xmlns:p14="http://schemas.microsoft.com/office/powerpoint/2010/main" val="181642208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7-07-30 at 10.23.21 PM.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0115" y="1196635"/>
            <a:ext cx="8306741" cy="1489843"/>
          </a:xfrm>
          <a:prstGeom prst="rect">
            <a:avLst/>
          </a:prstGeom>
          <a:ln>
            <a:solidFill>
              <a:schemeClr val="bg2"/>
            </a:solidFill>
          </a:ln>
        </p:spPr>
      </p:pic>
      <p:sp>
        <p:nvSpPr>
          <p:cNvPr id="2" name="Title 1"/>
          <p:cNvSpPr>
            <a:spLocks noGrp="1"/>
          </p:cNvSpPr>
          <p:nvPr>
            <p:ph type="title"/>
          </p:nvPr>
        </p:nvSpPr>
        <p:spPr/>
        <p:txBody>
          <a:bodyPr/>
          <a:lstStyle/>
          <a:p>
            <a:r>
              <a:rPr lang="en-US" dirty="0" smtClean="0"/>
              <a:t>Data Identifiers</a:t>
            </a:r>
            <a:endParaRPr lang="en-US" dirty="0"/>
          </a:p>
        </p:txBody>
      </p:sp>
      <p:sp>
        <p:nvSpPr>
          <p:cNvPr id="3" name="Text Placeholder 2"/>
          <p:cNvSpPr>
            <a:spLocks noGrp="1"/>
          </p:cNvSpPr>
          <p:nvPr>
            <p:ph type="body" idx="1"/>
          </p:nvPr>
        </p:nvSpPr>
        <p:spPr/>
        <p:txBody>
          <a:bodyPr/>
          <a:lstStyle/>
          <a:p>
            <a:endParaRPr lang="en-US" dirty="0" smtClean="0"/>
          </a:p>
          <a:p>
            <a:endParaRPr lang="en-US" dirty="0"/>
          </a:p>
          <a:p>
            <a:endParaRPr lang="en-US" dirty="0" smtClean="0"/>
          </a:p>
          <a:p>
            <a:endParaRPr lang="en-US" dirty="0"/>
          </a:p>
          <a:p>
            <a:endParaRPr lang="en-US" dirty="0" smtClean="0"/>
          </a:p>
          <a:p>
            <a:r>
              <a:rPr lang="en-US" dirty="0" smtClean="0"/>
              <a:t>DOI == Digital Object Identifier</a:t>
            </a:r>
          </a:p>
          <a:p>
            <a:r>
              <a:rPr lang="en-US" dirty="0"/>
              <a:t>We assign a DOI to each published data </a:t>
            </a:r>
            <a:r>
              <a:rPr lang="en-US" dirty="0" smtClean="0"/>
              <a:t>set</a:t>
            </a:r>
            <a:endParaRPr lang="en-US" dirty="0"/>
          </a:p>
          <a:p>
            <a:r>
              <a:rPr lang="en-US" dirty="0"/>
              <a:t>Researchers should cite data they </a:t>
            </a:r>
            <a:r>
              <a:rPr lang="en-US" dirty="0" smtClean="0"/>
              <a:t>use</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33</a:t>
            </a:fld>
            <a:endParaRPr lang="uk-UA"/>
          </a:p>
        </p:txBody>
      </p:sp>
      <p:sp>
        <p:nvSpPr>
          <p:cNvPr id="5" name="Rectangle 4"/>
          <p:cNvSpPr/>
          <p:nvPr/>
        </p:nvSpPr>
        <p:spPr>
          <a:xfrm>
            <a:off x="410115" y="1196635"/>
            <a:ext cx="8306741" cy="1489843"/>
          </a:xfrm>
          <a:prstGeom prst="rect">
            <a:avLst/>
          </a:prstGeom>
          <a:solidFill>
            <a:srgbClr val="17193D">
              <a:alpha val="4000"/>
            </a:srgbClr>
          </a:solidFill>
          <a:ln>
            <a:solidFill>
              <a:srgbClr val="053C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193D"/>
              </a:solidFill>
            </a:endParaRPr>
          </a:p>
        </p:txBody>
      </p:sp>
    </p:spTree>
    <p:extLst>
      <p:ext uri="{BB962C8B-B14F-4D97-AF65-F5344CB8AC3E}">
        <p14:creationId xmlns:p14="http://schemas.microsoft.com/office/powerpoint/2010/main" val="102940699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Versioning</a:t>
            </a:r>
            <a:endParaRPr lang="en-US" dirty="0"/>
          </a:p>
        </p:txBody>
      </p:sp>
      <p:sp>
        <p:nvSpPr>
          <p:cNvPr id="3" name="Text Placeholder 2"/>
          <p:cNvSpPr>
            <a:spLocks noGrp="1"/>
          </p:cNvSpPr>
          <p:nvPr>
            <p:ph type="body"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smtClean="0"/>
          </a:p>
          <a:p>
            <a:r>
              <a:rPr lang="en-US" dirty="0" smtClean="0"/>
              <a:t>Each </a:t>
            </a:r>
            <a:r>
              <a:rPr lang="en-US" dirty="0"/>
              <a:t>update has a unique identifier</a:t>
            </a:r>
          </a:p>
          <a:p>
            <a:r>
              <a:rPr lang="en-US" dirty="0"/>
              <a:t>Cite the exact version </a:t>
            </a:r>
            <a:r>
              <a:rPr lang="en-US" dirty="0" smtClean="0"/>
              <a:t>used</a:t>
            </a:r>
            <a:endParaRPr lang="en-US" dirty="0"/>
          </a:p>
          <a:p>
            <a:r>
              <a:rPr lang="en-US" dirty="0"/>
              <a:t>Newer versions are clearly </a:t>
            </a:r>
            <a:r>
              <a:rPr lang="en-US" dirty="0" smtClean="0"/>
              <a:t>indicated</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34</a:t>
            </a:fld>
            <a:endParaRPr lang="uk-UA"/>
          </a:p>
        </p:txBody>
      </p:sp>
      <p:pic>
        <p:nvPicPr>
          <p:cNvPr id="6" name="Picture 5" descr="Screen Shot 2019-10-06 at 8.11.1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916571" cy="3423741"/>
          </a:xfrm>
          <a:prstGeom prst="rect">
            <a:avLst/>
          </a:prstGeom>
        </p:spPr>
      </p:pic>
    </p:spTree>
    <p:extLst>
      <p:ext uri="{BB962C8B-B14F-4D97-AF65-F5344CB8AC3E}">
        <p14:creationId xmlns:p14="http://schemas.microsoft.com/office/powerpoint/2010/main" val="73832796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Usage Metrics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35</a:t>
            </a:fld>
            <a:endParaRPr lang="uk-UA"/>
          </a:p>
        </p:txBody>
      </p:sp>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481506" y="4061510"/>
            <a:ext cx="2464938" cy="1013004"/>
          </a:xfrm>
          <a:prstGeom prst="rect">
            <a:avLst/>
          </a:prstGeom>
        </p:spPr>
      </p:pic>
      <p:sp>
        <p:nvSpPr>
          <p:cNvPr id="8" name="Text Placeholder 7"/>
          <p:cNvSpPr>
            <a:spLocks noGrp="1"/>
          </p:cNvSpPr>
          <p:nvPr>
            <p:ph type="body" idx="1"/>
          </p:nvPr>
        </p:nvSpPr>
        <p:spPr/>
        <p:txBody>
          <a:bodyPr/>
          <a:lstStyle/>
          <a:p>
            <a:endParaRPr lang="en-US"/>
          </a:p>
        </p:txBody>
      </p:sp>
      <p:pic>
        <p:nvPicPr>
          <p:cNvPr id="9" name="Picture 8" descr="Screen Shot 2019-10-06 at 8.17.39 PM.png"/>
          <p:cNvPicPr>
            <a:picLocks noChangeAspect="1"/>
          </p:cNvPicPr>
          <p:nvPr/>
        </p:nvPicPr>
        <p:blipFill rotWithShape="1">
          <a:blip r:embed="rId3">
            <a:extLst>
              <a:ext uri="{28A0092B-C50C-407E-A947-70E740481C1C}">
                <a14:useLocalDpi xmlns:a14="http://schemas.microsoft.com/office/drawing/2010/main" val="0"/>
              </a:ext>
            </a:extLst>
          </a:blip>
          <a:srcRect t="24572"/>
          <a:stretch/>
        </p:blipFill>
        <p:spPr>
          <a:xfrm>
            <a:off x="23664" y="1010512"/>
            <a:ext cx="8946444" cy="2301794"/>
          </a:xfrm>
          <a:prstGeom prst="rect">
            <a:avLst/>
          </a:prstGeom>
        </p:spPr>
      </p:pic>
    </p:spTree>
    <p:extLst>
      <p:ext uri="{BB962C8B-B14F-4D97-AF65-F5344CB8AC3E}">
        <p14:creationId xmlns:p14="http://schemas.microsoft.com/office/powerpoint/2010/main" val="78507448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36</a:t>
            </a:fld>
            <a:endParaRPr lang="uk-UA" dirty="0"/>
          </a:p>
        </p:txBody>
      </p:sp>
      <p:sp>
        <p:nvSpPr>
          <p:cNvPr id="5" name="Rectangle 4"/>
          <p:cNvSpPr/>
          <p:nvPr/>
        </p:nvSpPr>
        <p:spPr>
          <a:xfrm>
            <a:off x="0" y="4607061"/>
            <a:ext cx="9144000" cy="559103"/>
          </a:xfrm>
          <a:prstGeom prst="rect">
            <a:avLst/>
          </a:prstGeom>
          <a:solidFill>
            <a:srgbClr val="17191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191B"/>
              </a:solidFill>
            </a:endParaRPr>
          </a:p>
        </p:txBody>
      </p:sp>
      <p:sp>
        <p:nvSpPr>
          <p:cNvPr id="2" name="Title 1"/>
          <p:cNvSpPr>
            <a:spLocks noGrp="1"/>
          </p:cNvSpPr>
          <p:nvPr>
            <p:ph type="title"/>
          </p:nvPr>
        </p:nvSpPr>
        <p:spPr/>
        <p:txBody>
          <a:bodyPr/>
          <a:lstStyle/>
          <a:p>
            <a:r>
              <a:rPr lang="en-US" dirty="0" smtClean="0"/>
              <a:t>Data Usage Metrics</a:t>
            </a:r>
            <a:endParaRPr lang="en-US" dirty="0"/>
          </a:p>
        </p:txBody>
      </p:sp>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481506" y="4061510"/>
            <a:ext cx="2464938" cy="1013004"/>
          </a:xfrm>
          <a:prstGeom prst="rect">
            <a:avLst/>
          </a:prstGeom>
        </p:spPr>
      </p:pic>
      <p:sp>
        <p:nvSpPr>
          <p:cNvPr id="8" name="Text Placeholder 7"/>
          <p:cNvSpPr>
            <a:spLocks noGrp="1"/>
          </p:cNvSpPr>
          <p:nvPr>
            <p:ph type="body" idx="1"/>
          </p:nvPr>
        </p:nvSpPr>
        <p:spPr/>
        <p:txBody>
          <a:bodyPr/>
          <a:lstStyle/>
          <a:p>
            <a:endParaRPr lang="en-US"/>
          </a:p>
        </p:txBody>
      </p:sp>
      <p:sp>
        <p:nvSpPr>
          <p:cNvPr id="10" name="Rectangle 9"/>
          <p:cNvSpPr/>
          <p:nvPr/>
        </p:nvSpPr>
        <p:spPr>
          <a:xfrm>
            <a:off x="3594809" y="2417862"/>
            <a:ext cx="1954381" cy="307777"/>
          </a:xfrm>
          <a:prstGeom prst="rect">
            <a:avLst/>
          </a:prstGeom>
        </p:spPr>
        <p:txBody>
          <a:bodyPr wrap="none">
            <a:spAutoFit/>
          </a:bodyPr>
          <a:lstStyle/>
          <a:p>
            <a:r>
              <a:rPr lang="fi-FI" dirty="0"/>
              <a:t>doi:10.18739/A2ZK3V</a:t>
            </a:r>
            <a:endParaRPr lang="en-US" dirty="0"/>
          </a:p>
        </p:txBody>
      </p:sp>
      <p:pic>
        <p:nvPicPr>
          <p:cNvPr id="3" name="Picture 2" descr="Screen Shot 2019-10-06 at 8.19.5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057700"/>
          </a:xfrm>
          <a:prstGeom prst="rect">
            <a:avLst/>
          </a:prstGeom>
        </p:spPr>
      </p:pic>
    </p:spTree>
    <p:extLst>
      <p:ext uri="{BB962C8B-B14F-4D97-AF65-F5344CB8AC3E}">
        <p14:creationId xmlns:p14="http://schemas.microsoft.com/office/powerpoint/2010/main" val="162526496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37</a:t>
            </a:fld>
            <a:endParaRPr lang="uk-UA" dirty="0"/>
          </a:p>
        </p:txBody>
      </p:sp>
      <p:sp>
        <p:nvSpPr>
          <p:cNvPr id="5" name="Rectangle 4"/>
          <p:cNvSpPr/>
          <p:nvPr/>
        </p:nvSpPr>
        <p:spPr>
          <a:xfrm>
            <a:off x="0" y="4607061"/>
            <a:ext cx="9144000" cy="559103"/>
          </a:xfrm>
          <a:prstGeom prst="rect">
            <a:avLst/>
          </a:prstGeom>
          <a:solidFill>
            <a:srgbClr val="17191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7191B"/>
              </a:solidFill>
            </a:endParaRPr>
          </a:p>
        </p:txBody>
      </p:sp>
      <p:sp>
        <p:nvSpPr>
          <p:cNvPr id="2" name="Title 1"/>
          <p:cNvSpPr>
            <a:spLocks noGrp="1"/>
          </p:cNvSpPr>
          <p:nvPr>
            <p:ph type="title"/>
          </p:nvPr>
        </p:nvSpPr>
        <p:spPr/>
        <p:txBody>
          <a:bodyPr/>
          <a:lstStyle/>
          <a:p>
            <a:r>
              <a:rPr lang="en-US" dirty="0" smtClean="0"/>
              <a:t>Data Usage Metrics</a:t>
            </a:r>
            <a:endParaRPr lang="en-US" dirty="0"/>
          </a:p>
        </p:txBody>
      </p:sp>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481506" y="4061510"/>
            <a:ext cx="2464938" cy="1013004"/>
          </a:xfrm>
          <a:prstGeom prst="rect">
            <a:avLst/>
          </a:prstGeom>
        </p:spPr>
      </p:pic>
      <p:sp>
        <p:nvSpPr>
          <p:cNvPr id="8" name="Text Placeholder 7"/>
          <p:cNvSpPr>
            <a:spLocks noGrp="1"/>
          </p:cNvSpPr>
          <p:nvPr>
            <p:ph type="body" idx="1"/>
          </p:nvPr>
        </p:nvSpPr>
        <p:spPr/>
        <p:txBody>
          <a:bodyPr/>
          <a:lstStyle/>
          <a:p>
            <a:endParaRPr lang="en-US"/>
          </a:p>
        </p:txBody>
      </p:sp>
      <p:sp>
        <p:nvSpPr>
          <p:cNvPr id="10" name="Rectangle 9"/>
          <p:cNvSpPr/>
          <p:nvPr/>
        </p:nvSpPr>
        <p:spPr>
          <a:xfrm>
            <a:off x="3594809" y="2417862"/>
            <a:ext cx="1954381" cy="307777"/>
          </a:xfrm>
          <a:prstGeom prst="rect">
            <a:avLst/>
          </a:prstGeom>
        </p:spPr>
        <p:txBody>
          <a:bodyPr wrap="none">
            <a:spAutoFit/>
          </a:bodyPr>
          <a:lstStyle/>
          <a:p>
            <a:r>
              <a:rPr lang="fi-FI" dirty="0"/>
              <a:t>doi:10.18739/A2ZK3V</a:t>
            </a:r>
            <a:endParaRPr lang="en-US" dirty="0"/>
          </a:p>
        </p:txBody>
      </p:sp>
      <p:pic>
        <p:nvPicPr>
          <p:cNvPr id="3" name="Picture 2" descr="Screen Shot 2019-10-06 at 8.19.5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057700"/>
          </a:xfrm>
          <a:prstGeom prst="rect">
            <a:avLst/>
          </a:prstGeom>
        </p:spPr>
      </p:pic>
      <p:pic>
        <p:nvPicPr>
          <p:cNvPr id="6" name="Picture 5" descr="Screen Shot 2019-10-06 at 8.23.27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4980286"/>
          </a:xfrm>
          <a:prstGeom prst="rect">
            <a:avLst/>
          </a:prstGeom>
        </p:spPr>
      </p:pic>
    </p:spTree>
    <p:extLst>
      <p:ext uri="{BB962C8B-B14F-4D97-AF65-F5344CB8AC3E}">
        <p14:creationId xmlns:p14="http://schemas.microsoft.com/office/powerpoint/2010/main" val="32434365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Provenance Metadata</a:t>
            </a:r>
            <a:endParaRPr lang="en-US" dirty="0"/>
          </a:p>
        </p:txBody>
      </p:sp>
      <p:sp>
        <p:nvSpPr>
          <p:cNvPr id="3" name="Text Placeholder 2"/>
          <p:cNvSpPr>
            <a:spLocks noGrp="1"/>
          </p:cNvSpPr>
          <p:nvPr>
            <p:ph type="body" idx="1"/>
          </p:nvPr>
        </p:nvSpPr>
        <p:spPr/>
        <p:txBody>
          <a:bodyPr/>
          <a:lstStyle/>
          <a:p>
            <a:r>
              <a:rPr lang="en-US" dirty="0" smtClean="0"/>
              <a:t>Simplified view of complex workflows</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38</a:t>
            </a:fld>
            <a:endParaRPr lang="uk-UA"/>
          </a:p>
        </p:txBody>
      </p:sp>
      <p:sp>
        <p:nvSpPr>
          <p:cNvPr id="5" name="Rounded Rectangle 4"/>
          <p:cNvSpPr/>
          <p:nvPr/>
        </p:nvSpPr>
        <p:spPr>
          <a:xfrm>
            <a:off x="1020796" y="307946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6" name="Rounded Rectangle 5"/>
          <p:cNvSpPr/>
          <p:nvPr/>
        </p:nvSpPr>
        <p:spPr>
          <a:xfrm>
            <a:off x="1020796" y="3290332"/>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7" name="Rounded Rectangle 6"/>
          <p:cNvSpPr/>
          <p:nvPr/>
        </p:nvSpPr>
        <p:spPr>
          <a:xfrm>
            <a:off x="1020796" y="369454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8" name="Rounded Rectangle 7"/>
          <p:cNvSpPr/>
          <p:nvPr/>
        </p:nvSpPr>
        <p:spPr>
          <a:xfrm>
            <a:off x="1020796" y="3913953"/>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9" name="Rounded Rectangle 8"/>
          <p:cNvSpPr/>
          <p:nvPr/>
        </p:nvSpPr>
        <p:spPr>
          <a:xfrm>
            <a:off x="2623503" y="318400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0" name="Pentagon 9"/>
          <p:cNvSpPr/>
          <p:nvPr/>
        </p:nvSpPr>
        <p:spPr>
          <a:xfrm>
            <a:off x="1868092" y="3802128"/>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11" name="Pentagon 10"/>
          <p:cNvSpPr/>
          <p:nvPr/>
        </p:nvSpPr>
        <p:spPr>
          <a:xfrm>
            <a:off x="1868092" y="3157519"/>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12" name="Pentagon 11"/>
          <p:cNvSpPr/>
          <p:nvPr/>
        </p:nvSpPr>
        <p:spPr>
          <a:xfrm>
            <a:off x="3448146" y="3479824"/>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13" name="Rounded Rectangle 12"/>
          <p:cNvSpPr/>
          <p:nvPr/>
        </p:nvSpPr>
        <p:spPr>
          <a:xfrm>
            <a:off x="4176701" y="282762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4" name="Rounded Rectangle 13"/>
          <p:cNvSpPr/>
          <p:nvPr/>
        </p:nvSpPr>
        <p:spPr>
          <a:xfrm>
            <a:off x="4176701" y="305317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5" name="Rounded Rectangle 14"/>
          <p:cNvSpPr/>
          <p:nvPr/>
        </p:nvSpPr>
        <p:spPr>
          <a:xfrm>
            <a:off x="2623503" y="383120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6" name="Rounded Rectangle 15"/>
          <p:cNvSpPr/>
          <p:nvPr/>
        </p:nvSpPr>
        <p:spPr>
          <a:xfrm>
            <a:off x="4176701" y="327873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7" name="Rounded Rectangle 16"/>
          <p:cNvSpPr/>
          <p:nvPr/>
        </p:nvSpPr>
        <p:spPr>
          <a:xfrm>
            <a:off x="4176701" y="350429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8" name="Rounded Rectangle 17"/>
          <p:cNvSpPr/>
          <p:nvPr/>
        </p:nvSpPr>
        <p:spPr>
          <a:xfrm>
            <a:off x="4176701" y="372984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19" name="Rounded Rectangle 18"/>
          <p:cNvSpPr/>
          <p:nvPr/>
        </p:nvSpPr>
        <p:spPr>
          <a:xfrm>
            <a:off x="4176701" y="395540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0" name="Rounded Rectangle 19"/>
          <p:cNvSpPr/>
          <p:nvPr/>
        </p:nvSpPr>
        <p:spPr>
          <a:xfrm>
            <a:off x="4176701" y="418095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1" name="Pentagon 20"/>
          <p:cNvSpPr/>
          <p:nvPr/>
        </p:nvSpPr>
        <p:spPr>
          <a:xfrm>
            <a:off x="5035130" y="3479824"/>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22" name="Rounded Rectangle 21"/>
          <p:cNvSpPr/>
          <p:nvPr/>
        </p:nvSpPr>
        <p:spPr>
          <a:xfrm>
            <a:off x="5751819" y="2827263"/>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3" name="Rounded Rectangle 22"/>
          <p:cNvSpPr/>
          <p:nvPr/>
        </p:nvSpPr>
        <p:spPr>
          <a:xfrm>
            <a:off x="5751819" y="305281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4" name="Rounded Rectangle 23"/>
          <p:cNvSpPr/>
          <p:nvPr/>
        </p:nvSpPr>
        <p:spPr>
          <a:xfrm>
            <a:off x="5751819" y="327837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5" name="Rounded Rectangle 24"/>
          <p:cNvSpPr/>
          <p:nvPr/>
        </p:nvSpPr>
        <p:spPr>
          <a:xfrm>
            <a:off x="5751819" y="350392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6" name="Rounded Rectangle 25"/>
          <p:cNvSpPr/>
          <p:nvPr/>
        </p:nvSpPr>
        <p:spPr>
          <a:xfrm>
            <a:off x="5751819" y="372948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7" name="Rounded Rectangle 26"/>
          <p:cNvSpPr/>
          <p:nvPr/>
        </p:nvSpPr>
        <p:spPr>
          <a:xfrm>
            <a:off x="5751819" y="395504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8" name="Rounded Rectangle 27"/>
          <p:cNvSpPr/>
          <p:nvPr/>
        </p:nvSpPr>
        <p:spPr>
          <a:xfrm>
            <a:off x="5751819" y="4180595"/>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29" name="Pentagon 28"/>
          <p:cNvSpPr/>
          <p:nvPr/>
        </p:nvSpPr>
        <p:spPr>
          <a:xfrm>
            <a:off x="6612341" y="3882317"/>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30" name="Pentagon 29"/>
          <p:cNvSpPr/>
          <p:nvPr/>
        </p:nvSpPr>
        <p:spPr>
          <a:xfrm>
            <a:off x="6612341" y="3237709"/>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p>
        </p:txBody>
      </p:sp>
      <p:sp>
        <p:nvSpPr>
          <p:cNvPr id="31" name="Rounded Rectangle 30"/>
          <p:cNvSpPr/>
          <p:nvPr/>
        </p:nvSpPr>
        <p:spPr>
          <a:xfrm>
            <a:off x="7367746" y="325627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
        <p:nvSpPr>
          <p:cNvPr id="32" name="Rounded Rectangle 31"/>
          <p:cNvSpPr/>
          <p:nvPr/>
        </p:nvSpPr>
        <p:spPr>
          <a:xfrm>
            <a:off x="7367746" y="390347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lang="en-US" dirty="0">
              <a:solidFill>
                <a:schemeClr val="accent2"/>
              </a:solidFill>
            </a:endParaRPr>
          </a:p>
        </p:txBody>
      </p:sp>
    </p:spTree>
    <p:extLst>
      <p:ext uri="{BB962C8B-B14F-4D97-AF65-F5344CB8AC3E}">
        <p14:creationId xmlns:p14="http://schemas.microsoft.com/office/powerpoint/2010/main" val="952632969"/>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39</a:t>
            </a:fld>
            <a:endParaRPr lang="uk-UA"/>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a:ext>
            </a:extLst>
          </a:blip>
          <a:srcRect l="6312" r="5680"/>
          <a:stretch/>
        </p:blipFill>
        <p:spPr>
          <a:xfrm>
            <a:off x="400050" y="173957"/>
            <a:ext cx="8375748" cy="4889622"/>
          </a:xfrm>
          <a:prstGeom prst="rect">
            <a:avLst/>
          </a:prstGeom>
        </p:spPr>
      </p:pic>
    </p:spTree>
    <p:extLst>
      <p:ext uri="{BB962C8B-B14F-4D97-AF65-F5344CB8AC3E}">
        <p14:creationId xmlns:p14="http://schemas.microsoft.com/office/powerpoint/2010/main" val="236587889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Packages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a:t>
            </a:fld>
            <a:endParaRPr lang="uk-UA"/>
          </a:p>
        </p:txBody>
      </p:sp>
      <p:pic>
        <p:nvPicPr>
          <p:cNvPr id="5" name="Picture 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3075" y="1180538"/>
            <a:ext cx="8923234" cy="1745704"/>
          </a:xfrm>
          <a:prstGeom prst="rect">
            <a:avLst/>
          </a:prstGeom>
        </p:spPr>
      </p:pic>
      <p:sp>
        <p:nvSpPr>
          <p:cNvPr id="6" name="Rounded Rectangle 5"/>
          <p:cNvSpPr/>
          <p:nvPr/>
        </p:nvSpPr>
        <p:spPr>
          <a:xfrm>
            <a:off x="152138" y="1180538"/>
            <a:ext cx="5688645" cy="1832327"/>
          </a:xfrm>
          <a:prstGeom prst="roundRect">
            <a:avLst/>
          </a:prstGeom>
          <a:noFill/>
          <a:ln w="38100" cmpd="sng">
            <a:solidFill>
              <a:srgbClr val="053C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ounded Rectangle 6"/>
          <p:cNvSpPr/>
          <p:nvPr/>
        </p:nvSpPr>
        <p:spPr>
          <a:xfrm>
            <a:off x="5900315" y="1180538"/>
            <a:ext cx="2970002" cy="1832327"/>
          </a:xfrm>
          <a:prstGeom prst="roundRect">
            <a:avLst/>
          </a:prstGeom>
          <a:noFill/>
          <a:ln w="38100" cmpd="sng">
            <a:solidFill>
              <a:srgbClr val="053C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2005847" y="3090602"/>
            <a:ext cx="2255467" cy="400110"/>
          </a:xfrm>
          <a:prstGeom prst="rect">
            <a:avLst/>
          </a:prstGeom>
        </p:spPr>
        <p:txBody>
          <a:bodyPr wrap="none">
            <a:spAutoFit/>
          </a:bodyPr>
          <a:lstStyle/>
          <a:p>
            <a:r>
              <a:rPr lang="en-US" sz="2000" b="1" dirty="0" smtClean="0">
                <a:solidFill>
                  <a:srgbClr val="17193D"/>
                </a:solidFill>
                <a:latin typeface="Source Sans Pro"/>
                <a:cs typeface="Source Sans Pro"/>
              </a:rPr>
              <a:t>Raw data package</a:t>
            </a:r>
            <a:endParaRPr lang="en-US" sz="2000" b="1" dirty="0">
              <a:solidFill>
                <a:srgbClr val="17193D"/>
              </a:solidFill>
              <a:latin typeface="Source Sans Pro"/>
              <a:cs typeface="Source Sans Pro"/>
            </a:endParaRPr>
          </a:p>
        </p:txBody>
      </p:sp>
      <p:sp>
        <p:nvSpPr>
          <p:cNvPr id="9" name="Rectangle 8"/>
          <p:cNvSpPr/>
          <p:nvPr/>
        </p:nvSpPr>
        <p:spPr>
          <a:xfrm>
            <a:off x="6118599" y="3100853"/>
            <a:ext cx="2644027" cy="400110"/>
          </a:xfrm>
          <a:prstGeom prst="rect">
            <a:avLst/>
          </a:prstGeom>
        </p:spPr>
        <p:txBody>
          <a:bodyPr wrap="none">
            <a:spAutoFit/>
          </a:bodyPr>
          <a:lstStyle/>
          <a:p>
            <a:r>
              <a:rPr lang="en-US" sz="2000" b="1" dirty="0" smtClean="0">
                <a:solidFill>
                  <a:srgbClr val="17193D"/>
                </a:solidFill>
                <a:latin typeface="Source Sans Pro"/>
                <a:cs typeface="Source Sans Pro"/>
              </a:rPr>
              <a:t>Derived data package</a:t>
            </a:r>
            <a:endParaRPr lang="en-US" sz="2000" b="1" dirty="0">
              <a:solidFill>
                <a:srgbClr val="17193D"/>
              </a:solidFill>
              <a:latin typeface="Source Sans Pro"/>
              <a:cs typeface="Source Sans Pro"/>
            </a:endParaRPr>
          </a:p>
        </p:txBody>
      </p:sp>
      <p:pic>
        <p:nvPicPr>
          <p:cNvPr id="10" name="Shape 121" descr="Alopex_lagopus_IMG_9019.jpeg"/>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3712757"/>
            <a:ext cx="8992777" cy="1706852"/>
          </a:xfrm>
          <a:prstGeom prst="rect">
            <a:avLst/>
          </a:prstGeom>
          <a:noFill/>
          <a:ln>
            <a:noFill/>
          </a:ln>
        </p:spPr>
      </p:pic>
      <p:sp>
        <p:nvSpPr>
          <p:cNvPr id="11" name="Shape 122"/>
          <p:cNvSpPr/>
          <p:nvPr/>
        </p:nvSpPr>
        <p:spPr>
          <a:xfrm>
            <a:off x="0" y="5187830"/>
            <a:ext cx="1693500" cy="228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sz="1100" b="0" i="0" u="none" strike="noStrike" cap="none">
                <a:solidFill>
                  <a:srgbClr val="FFFFFF"/>
                </a:solidFill>
                <a:latin typeface="Arial"/>
                <a:ea typeface="Arial"/>
                <a:cs typeface="Arial"/>
                <a:sym typeface="Arial"/>
              </a:rPr>
              <a:t>Rama</a:t>
            </a:r>
            <a:endParaRPr sz="1100"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252196633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40</a:t>
            </a:fld>
            <a:endParaRPr lang="uk-UA"/>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a:ext>
            </a:extLst>
          </a:blip>
          <a:srcRect l="6312" r="5680"/>
          <a:stretch/>
        </p:blipFill>
        <p:spPr>
          <a:xfrm>
            <a:off x="396627" y="173957"/>
            <a:ext cx="8379171" cy="4889622"/>
          </a:xfrm>
          <a:prstGeom prst="rect">
            <a:avLst/>
          </a:prstGeom>
        </p:spPr>
      </p:pic>
      <p:pic>
        <p:nvPicPr>
          <p:cNvPr id="6" name="Picture 5"/>
          <p:cNvPicPr>
            <a:picLocks noChangeAspect="1"/>
          </p:cNvPicPr>
          <p:nvPr/>
        </p:nvPicPr>
        <p:blipFill>
          <a:blip r:embed="rId3" cstate="print">
            <a:alphaModFix/>
            <a:extLst>
              <a:ext uri="{28A0092B-C50C-407E-A947-70E740481C1C}">
                <a14:useLocalDpi xmlns:a14="http://schemas.microsoft.com/office/drawing/2010/main"/>
              </a:ext>
            </a:extLst>
          </a:blip>
          <a:stretch>
            <a:fillRect/>
          </a:stretch>
        </p:blipFill>
        <p:spPr>
          <a:xfrm>
            <a:off x="383241" y="230912"/>
            <a:ext cx="8304692" cy="2792162"/>
          </a:xfrm>
          <a:prstGeom prst="rect">
            <a:avLst/>
          </a:prstGeom>
        </p:spPr>
      </p:pic>
    </p:spTree>
    <p:extLst>
      <p:ext uri="{BB962C8B-B14F-4D97-AF65-F5344CB8AC3E}">
        <p14:creationId xmlns:p14="http://schemas.microsoft.com/office/powerpoint/2010/main" val="321041075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package with Provenance</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41</a:t>
            </a:fld>
            <a:endParaRPr lang="uk-UA"/>
          </a:p>
        </p:txBody>
      </p:sp>
      <p:sp>
        <p:nvSpPr>
          <p:cNvPr id="5" name="Shape 75"/>
          <p:cNvSpPr/>
          <p:nvPr/>
        </p:nvSpPr>
        <p:spPr>
          <a:xfrm>
            <a:off x="2655516" y="1023453"/>
            <a:ext cx="3753489" cy="3932934"/>
          </a:xfrm>
          <a:prstGeom prst="roundRect">
            <a:avLst>
              <a:gd name="adj" fmla="val 3324"/>
            </a:avLst>
          </a:prstGeom>
          <a:solidFill>
            <a:srgbClr val="F3FFFA"/>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lstStyle>
            <a:lvl1pPr defTabSz="825500">
              <a:buClr>
                <a:srgbClr val="000000"/>
              </a:buClr>
              <a:defRPr sz="2400" b="1">
                <a:solidFill>
                  <a:srgbClr val="727272"/>
                </a:solidFill>
                <a:latin typeface="Calibri"/>
                <a:ea typeface="Calibri"/>
                <a:cs typeface="Calibri"/>
                <a:sym typeface="Calibri"/>
              </a:defRPr>
            </a:lvl1pPr>
          </a:lstStyle>
          <a:p>
            <a:pPr>
              <a:defRPr sz="1800" b="0">
                <a:solidFill>
                  <a:srgbClr val="000000"/>
                </a:solidFill>
              </a:defRPr>
            </a:pPr>
            <a:r>
              <a:rPr lang="en-US" sz="2100" b="0" dirty="0">
                <a:solidFill>
                  <a:srgbClr val="000000"/>
                </a:solidFill>
                <a:latin typeface="Raleway" charset="0"/>
                <a:ea typeface="Raleway" charset="0"/>
                <a:cs typeface="Raleway" charset="0"/>
              </a:rPr>
              <a:t>Data Package 1</a:t>
            </a:r>
            <a:endParaRPr sz="2100" b="0" dirty="0">
              <a:solidFill>
                <a:srgbClr val="000000"/>
              </a:solidFill>
              <a:latin typeface="Raleway" charset="0"/>
              <a:ea typeface="Raleway" charset="0"/>
              <a:cs typeface="Raleway" charset="0"/>
            </a:endParaRPr>
          </a:p>
        </p:txBody>
      </p:sp>
      <p:sp>
        <p:nvSpPr>
          <p:cNvPr id="6" name="Shape 77"/>
          <p:cNvSpPr/>
          <p:nvPr/>
        </p:nvSpPr>
        <p:spPr>
          <a:xfrm>
            <a:off x="2898663" y="2088728"/>
            <a:ext cx="1334309" cy="626436"/>
          </a:xfrm>
          <a:prstGeom prst="roundRect">
            <a:avLst>
              <a:gd name="adj" fmla="val 15000"/>
            </a:avLst>
          </a:prstGeom>
          <a:solidFill>
            <a:schemeClr val="bg1">
              <a:lumMod val="95000"/>
            </a:schemeClr>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727272"/>
                </a:solidFill>
                <a:latin typeface="Calibri"/>
                <a:ea typeface="Calibri"/>
                <a:cs typeface="Calibri"/>
                <a:sym typeface="Calibri"/>
              </a:defRPr>
            </a:lvl1pPr>
          </a:lstStyle>
          <a:p>
            <a:pPr algn="ctr">
              <a:defRPr sz="1800" b="0">
                <a:solidFill>
                  <a:srgbClr val="000000"/>
                </a:solidFill>
              </a:defRPr>
            </a:pPr>
            <a:r>
              <a:rPr sz="1400" b="0" dirty="0">
                <a:solidFill>
                  <a:srgbClr val="000000"/>
                </a:solidFill>
                <a:latin typeface="Raleway" charset="0"/>
                <a:ea typeface="Raleway" charset="0"/>
                <a:cs typeface="Raleway" charset="0"/>
              </a:rPr>
              <a:t>metadata</a:t>
            </a:r>
          </a:p>
        </p:txBody>
      </p:sp>
      <p:sp>
        <p:nvSpPr>
          <p:cNvPr id="7" name="Shape 79"/>
          <p:cNvSpPr/>
          <p:nvPr/>
        </p:nvSpPr>
        <p:spPr>
          <a:xfrm>
            <a:off x="4692018" y="2088734"/>
            <a:ext cx="1280999" cy="601409"/>
          </a:xfrm>
          <a:prstGeom prst="roundRect">
            <a:avLst>
              <a:gd name="adj" fmla="val 15000"/>
            </a:avLst>
          </a:prstGeom>
          <a:solidFill>
            <a:schemeClr val="bg1">
              <a:lumMod val="95000"/>
            </a:schemeClr>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727272"/>
                </a:solidFill>
                <a:latin typeface="Calibri"/>
                <a:ea typeface="Calibri"/>
                <a:cs typeface="Calibri"/>
                <a:sym typeface="Calibri"/>
              </a:defRPr>
            </a:lvl1pPr>
          </a:lstStyle>
          <a:p>
            <a:pPr algn="ctr">
              <a:defRPr sz="1800" b="0">
                <a:solidFill>
                  <a:srgbClr val="000000"/>
                </a:solidFill>
              </a:defRPr>
            </a:pPr>
            <a:r>
              <a:rPr sz="1400" b="0" dirty="0">
                <a:solidFill>
                  <a:srgbClr val="000000"/>
                </a:solidFill>
                <a:latin typeface="Source Sans Pro"/>
                <a:cs typeface="Source Sans Pro"/>
              </a:rPr>
              <a:t>science data</a:t>
            </a:r>
          </a:p>
        </p:txBody>
      </p:sp>
      <p:sp>
        <p:nvSpPr>
          <p:cNvPr id="8" name="Shape 85"/>
          <p:cNvSpPr/>
          <p:nvPr/>
        </p:nvSpPr>
        <p:spPr>
          <a:xfrm>
            <a:off x="4692011" y="3637730"/>
            <a:ext cx="1281000" cy="601409"/>
          </a:xfrm>
          <a:prstGeom prst="roundRect">
            <a:avLst>
              <a:gd name="adj" fmla="val 15000"/>
            </a:avLst>
          </a:prstGeom>
          <a:solidFill>
            <a:srgbClr val="FCEFD9"/>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FFFFFF"/>
                </a:solidFill>
                <a:latin typeface="Calibri"/>
                <a:ea typeface="Calibri"/>
                <a:cs typeface="Calibri"/>
                <a:sym typeface="Calibri"/>
              </a:defRPr>
            </a:lvl1pPr>
          </a:lstStyle>
          <a:p>
            <a:pPr algn="ctr">
              <a:defRPr sz="1800" b="0">
                <a:solidFill>
                  <a:srgbClr val="000000"/>
                </a:solidFill>
              </a:defRPr>
            </a:pPr>
            <a:r>
              <a:rPr sz="1400" b="0" dirty="0">
                <a:latin typeface="Raleway" charset="0"/>
                <a:ea typeface="Raleway" charset="0"/>
                <a:cs typeface="Raleway" charset="0"/>
              </a:rPr>
              <a:t>figures</a:t>
            </a:r>
          </a:p>
        </p:txBody>
      </p:sp>
      <p:sp>
        <p:nvSpPr>
          <p:cNvPr id="9" name="Shape 87"/>
          <p:cNvSpPr/>
          <p:nvPr/>
        </p:nvSpPr>
        <p:spPr>
          <a:xfrm>
            <a:off x="3004765" y="3637725"/>
            <a:ext cx="1267643" cy="601408"/>
          </a:xfrm>
          <a:prstGeom prst="roundRect">
            <a:avLst>
              <a:gd name="adj" fmla="val 15000"/>
            </a:avLst>
          </a:prstGeom>
          <a:solidFill>
            <a:srgbClr val="FCEFD9"/>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FFFFFF"/>
                </a:solidFill>
                <a:latin typeface="Calibri"/>
                <a:ea typeface="Calibri"/>
                <a:cs typeface="Calibri"/>
                <a:sym typeface="Calibri"/>
              </a:defRPr>
            </a:lvl1pPr>
          </a:lstStyle>
          <a:p>
            <a:pPr algn="ctr">
              <a:defRPr sz="1800" b="0">
                <a:solidFill>
                  <a:srgbClr val="000000"/>
                </a:solidFill>
              </a:defRPr>
            </a:pPr>
            <a:r>
              <a:rPr sz="1400" b="0" dirty="0">
                <a:latin typeface="Raleway" charset="0"/>
                <a:ea typeface="Raleway" charset="0"/>
                <a:cs typeface="Raleway" charset="0"/>
              </a:rPr>
              <a:t>software</a:t>
            </a:r>
          </a:p>
        </p:txBody>
      </p:sp>
      <p:cxnSp>
        <p:nvCxnSpPr>
          <p:cNvPr id="10" name="Straight Arrow Connector 9"/>
          <p:cNvCxnSpPr/>
          <p:nvPr/>
        </p:nvCxnSpPr>
        <p:spPr>
          <a:xfrm flipV="1">
            <a:off x="3760486" y="2853292"/>
            <a:ext cx="938022" cy="697095"/>
          </a:xfrm>
          <a:prstGeom prst="straightConnector1">
            <a:avLst/>
          </a:prstGeom>
          <a:ln w="38100" cmpd="sng">
            <a:tailEnd type="arrow"/>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5453733" y="2947500"/>
            <a:ext cx="0" cy="602891"/>
          </a:xfrm>
          <a:prstGeom prst="straightConnector1">
            <a:avLst/>
          </a:prstGeom>
          <a:ln w="38100" cmpd="sng">
            <a:tailEnd type="arrow"/>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3711482" y="1566922"/>
            <a:ext cx="1484153" cy="313918"/>
          </a:xfrm>
          <a:prstGeom prst="rect">
            <a:avLst/>
          </a:prstGeom>
        </p:spPr>
        <p:txBody>
          <a:bodyPr wrap="none" lIns="97518" tIns="48761" rIns="97518" bIns="48761">
            <a:spAutoFit/>
          </a:bodyPr>
          <a:lstStyle/>
          <a:p>
            <a:pPr algn="ctr">
              <a:defRPr sz="1800" b="0">
                <a:solidFill>
                  <a:srgbClr val="000000"/>
                </a:solidFill>
              </a:defRPr>
            </a:pPr>
            <a:r>
              <a:rPr lang="en-US" sz="1400" dirty="0" err="1">
                <a:latin typeface="Raleway" charset="0"/>
                <a:ea typeface="Raleway" charset="0"/>
                <a:cs typeface="Raleway" charset="0"/>
              </a:rPr>
              <a:t>cito:documents</a:t>
            </a:r>
            <a:endParaRPr lang="en-US" sz="1400" dirty="0">
              <a:latin typeface="Raleway" charset="0"/>
              <a:ea typeface="Raleway" charset="0"/>
              <a:cs typeface="Raleway" charset="0"/>
            </a:endParaRPr>
          </a:p>
        </p:txBody>
      </p:sp>
      <p:sp>
        <p:nvSpPr>
          <p:cNvPr id="13" name="Rectangle 12"/>
          <p:cNvSpPr/>
          <p:nvPr/>
        </p:nvSpPr>
        <p:spPr>
          <a:xfrm>
            <a:off x="3114996" y="3036400"/>
            <a:ext cx="1054548" cy="313918"/>
          </a:xfrm>
          <a:prstGeom prst="rect">
            <a:avLst/>
          </a:prstGeom>
        </p:spPr>
        <p:txBody>
          <a:bodyPr wrap="none" lIns="97518" tIns="48761" rIns="97518" bIns="48761">
            <a:spAutoFit/>
          </a:bodyPr>
          <a:lstStyle/>
          <a:p>
            <a:pPr algn="ctr">
              <a:defRPr sz="1800" b="0">
                <a:solidFill>
                  <a:srgbClr val="000000"/>
                </a:solidFill>
              </a:defRPr>
            </a:pPr>
            <a:r>
              <a:rPr lang="en-US" sz="1400" b="1" dirty="0" err="1" smtClean="0">
                <a:solidFill>
                  <a:srgbClr val="C00000"/>
                </a:solidFill>
                <a:latin typeface="Raleway" charset="0"/>
                <a:ea typeface="Raleway" charset="0"/>
                <a:cs typeface="Raleway" charset="0"/>
              </a:rPr>
              <a:t>prov:used</a:t>
            </a:r>
            <a:endParaRPr lang="en-US" sz="1400" b="1" dirty="0">
              <a:solidFill>
                <a:srgbClr val="C00000"/>
              </a:solidFill>
              <a:latin typeface="Raleway" charset="0"/>
              <a:ea typeface="Raleway" charset="0"/>
              <a:cs typeface="Raleway" charset="0"/>
            </a:endParaRPr>
          </a:p>
        </p:txBody>
      </p:sp>
      <p:sp>
        <p:nvSpPr>
          <p:cNvPr id="14" name="Rectangle 13"/>
          <p:cNvSpPr/>
          <p:nvPr/>
        </p:nvSpPr>
        <p:spPr>
          <a:xfrm>
            <a:off x="3764769" y="4390389"/>
            <a:ext cx="1532243" cy="313918"/>
          </a:xfrm>
          <a:prstGeom prst="rect">
            <a:avLst/>
          </a:prstGeom>
        </p:spPr>
        <p:txBody>
          <a:bodyPr wrap="none" lIns="97518" tIns="48761" rIns="97518" bIns="48761">
            <a:spAutoFit/>
          </a:bodyPr>
          <a:lstStyle/>
          <a:p>
            <a:pPr algn="ctr">
              <a:defRPr sz="1800" b="0">
                <a:solidFill>
                  <a:srgbClr val="000000"/>
                </a:solidFill>
              </a:defRPr>
            </a:pPr>
            <a:r>
              <a:rPr lang="en-US" sz="1400" b="1" dirty="0" err="1">
                <a:solidFill>
                  <a:srgbClr val="C00000"/>
                </a:solidFill>
                <a:latin typeface="Raleway" charset="0"/>
                <a:ea typeface="Raleway" charset="0"/>
                <a:cs typeface="Raleway" charset="0"/>
              </a:rPr>
              <a:t>prov:generated</a:t>
            </a:r>
            <a:endParaRPr lang="en-US" sz="1400" b="1" dirty="0">
              <a:solidFill>
                <a:srgbClr val="C00000"/>
              </a:solidFill>
              <a:latin typeface="Raleway" charset="0"/>
              <a:ea typeface="Raleway" charset="0"/>
              <a:cs typeface="Raleway" charset="0"/>
            </a:endParaRPr>
          </a:p>
        </p:txBody>
      </p:sp>
      <p:sp>
        <p:nvSpPr>
          <p:cNvPr id="15" name="Rectangle 14"/>
          <p:cNvSpPr/>
          <p:nvPr/>
        </p:nvSpPr>
        <p:spPr>
          <a:xfrm>
            <a:off x="5556738" y="2903049"/>
            <a:ext cx="852264" cy="744815"/>
          </a:xfrm>
          <a:prstGeom prst="rect">
            <a:avLst/>
          </a:prstGeom>
        </p:spPr>
        <p:txBody>
          <a:bodyPr wrap="square" lIns="97518" tIns="48761" rIns="97518" bIns="48761">
            <a:spAutoFit/>
          </a:bodyPr>
          <a:lstStyle/>
          <a:p>
            <a:pPr>
              <a:defRPr sz="1800" b="0">
                <a:solidFill>
                  <a:srgbClr val="000000"/>
                </a:solidFill>
              </a:defRPr>
            </a:pPr>
            <a:r>
              <a:rPr lang="en-US" sz="1400" b="1" dirty="0" err="1">
                <a:solidFill>
                  <a:srgbClr val="C00000"/>
                </a:solidFill>
                <a:latin typeface="Raleway" charset="0"/>
                <a:ea typeface="Raleway" charset="0"/>
                <a:cs typeface="Raleway" charset="0"/>
              </a:rPr>
              <a:t>prov</a:t>
            </a:r>
            <a:r>
              <a:rPr lang="en-US" sz="1400" b="1" dirty="0">
                <a:solidFill>
                  <a:srgbClr val="C00000"/>
                </a:solidFill>
                <a:latin typeface="Raleway" charset="0"/>
                <a:ea typeface="Raleway" charset="0"/>
                <a:cs typeface="Raleway" charset="0"/>
              </a:rPr>
              <a:t>:</a:t>
            </a:r>
          </a:p>
          <a:p>
            <a:pPr>
              <a:defRPr sz="1800" b="0">
                <a:solidFill>
                  <a:srgbClr val="000000"/>
                </a:solidFill>
              </a:defRPr>
            </a:pPr>
            <a:r>
              <a:rPr lang="en-US" sz="1400" b="1" dirty="0">
                <a:solidFill>
                  <a:srgbClr val="C00000"/>
                </a:solidFill>
                <a:latin typeface="Raleway" charset="0"/>
                <a:ea typeface="Raleway" charset="0"/>
                <a:cs typeface="Raleway" charset="0"/>
              </a:rPr>
              <a:t>d</a:t>
            </a:r>
            <a:r>
              <a:rPr lang="en-US" sz="1400" b="1" dirty="0" smtClean="0">
                <a:solidFill>
                  <a:srgbClr val="C00000"/>
                </a:solidFill>
                <a:latin typeface="Raleway" charset="0"/>
                <a:ea typeface="Raleway" charset="0"/>
                <a:cs typeface="Raleway" charset="0"/>
              </a:rPr>
              <a:t>erived from</a:t>
            </a:r>
            <a:endParaRPr lang="en-US" sz="1400" b="1" dirty="0">
              <a:solidFill>
                <a:srgbClr val="C00000"/>
              </a:solidFill>
              <a:latin typeface="Raleway" charset="0"/>
              <a:ea typeface="Raleway" charset="0"/>
              <a:cs typeface="Raleway" charset="0"/>
            </a:endParaRPr>
          </a:p>
        </p:txBody>
      </p:sp>
      <p:cxnSp>
        <p:nvCxnSpPr>
          <p:cNvPr id="16" name="Curved Connector 15"/>
          <p:cNvCxnSpPr/>
          <p:nvPr/>
        </p:nvCxnSpPr>
        <p:spPr>
          <a:xfrm rot="5400000" flipH="1" flipV="1">
            <a:off x="4428634" y="765865"/>
            <a:ext cx="13547" cy="2562224"/>
          </a:xfrm>
          <a:prstGeom prst="curvedConnector3">
            <a:avLst>
              <a:gd name="adj1" fmla="val 4261535"/>
            </a:avLst>
          </a:prstGeom>
          <a:ln w="38100" cmpd="sng">
            <a:tailEnd type="none"/>
          </a:ln>
          <a:effectLst/>
        </p:spPr>
        <p:style>
          <a:lnRef idx="2">
            <a:schemeClr val="accent1"/>
          </a:lnRef>
          <a:fillRef idx="0">
            <a:schemeClr val="accent1"/>
          </a:fillRef>
          <a:effectRef idx="1">
            <a:schemeClr val="accent1"/>
          </a:effectRef>
          <a:fontRef idx="minor">
            <a:schemeClr val="tx1"/>
          </a:fontRef>
        </p:style>
      </p:cxnSp>
      <p:sp>
        <p:nvSpPr>
          <p:cNvPr id="17" name="Shape 79"/>
          <p:cNvSpPr/>
          <p:nvPr/>
        </p:nvSpPr>
        <p:spPr>
          <a:xfrm>
            <a:off x="4806318" y="2203034"/>
            <a:ext cx="1280999" cy="601409"/>
          </a:xfrm>
          <a:prstGeom prst="roundRect">
            <a:avLst>
              <a:gd name="adj" fmla="val 15000"/>
            </a:avLst>
          </a:prstGeom>
          <a:solidFill>
            <a:schemeClr val="bg1">
              <a:lumMod val="95000"/>
            </a:schemeClr>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727272"/>
                </a:solidFill>
                <a:latin typeface="Calibri"/>
                <a:ea typeface="Calibri"/>
                <a:cs typeface="Calibri"/>
                <a:sym typeface="Calibri"/>
              </a:defRPr>
            </a:lvl1pPr>
          </a:lstStyle>
          <a:p>
            <a:pPr algn="ctr">
              <a:defRPr sz="1800" b="0">
                <a:solidFill>
                  <a:srgbClr val="000000"/>
                </a:solidFill>
              </a:defRPr>
            </a:pPr>
            <a:r>
              <a:rPr sz="1400" b="0" dirty="0">
                <a:solidFill>
                  <a:srgbClr val="000000"/>
                </a:solidFill>
                <a:latin typeface="Source Sans Pro"/>
                <a:cs typeface="Source Sans Pro"/>
              </a:rPr>
              <a:t>science data</a:t>
            </a:r>
          </a:p>
        </p:txBody>
      </p:sp>
      <p:sp>
        <p:nvSpPr>
          <p:cNvPr id="18" name="Shape 79"/>
          <p:cNvSpPr/>
          <p:nvPr/>
        </p:nvSpPr>
        <p:spPr>
          <a:xfrm>
            <a:off x="4920618" y="2317334"/>
            <a:ext cx="1280999" cy="601409"/>
          </a:xfrm>
          <a:prstGeom prst="roundRect">
            <a:avLst>
              <a:gd name="adj" fmla="val 15000"/>
            </a:avLst>
          </a:prstGeom>
          <a:solidFill>
            <a:schemeClr val="bg1">
              <a:lumMod val="95000"/>
            </a:schemeClr>
          </a:solidFill>
          <a:ln w="25400">
            <a:solidFill>
              <a:srgbClr val="1D6173"/>
            </a:solidFill>
            <a:miter lim="400000"/>
          </a:ln>
          <a:extLst>
            <a:ext uri="{C572A759-6A51-4108-AA02-DFA0A04FC94B}">
              <ma14:wrappingTextBoxFlag xmlns:ma14="http://schemas.microsoft.com/office/mac/drawingml/2011/main" val="1"/>
            </a:ext>
          </a:extLst>
        </p:spPr>
        <p:txBody>
          <a:bodyPr lIns="28568" tIns="28568" rIns="28568" bIns="28568" anchor="ctr"/>
          <a:lstStyle>
            <a:lvl1pPr defTabSz="825500">
              <a:buClr>
                <a:srgbClr val="000000"/>
              </a:buClr>
              <a:defRPr sz="2400" b="1">
                <a:solidFill>
                  <a:srgbClr val="727272"/>
                </a:solidFill>
                <a:latin typeface="Calibri"/>
                <a:ea typeface="Calibri"/>
                <a:cs typeface="Calibri"/>
                <a:sym typeface="Calibri"/>
              </a:defRPr>
            </a:lvl1pPr>
          </a:lstStyle>
          <a:p>
            <a:pPr algn="ctr">
              <a:defRPr sz="1800" b="0">
                <a:solidFill>
                  <a:srgbClr val="000000"/>
                </a:solidFill>
              </a:defRPr>
            </a:pPr>
            <a:r>
              <a:rPr lang="en-US" sz="1400" b="0" dirty="0">
                <a:solidFill>
                  <a:srgbClr val="000000"/>
                </a:solidFill>
                <a:latin typeface="Raleway" charset="0"/>
                <a:ea typeface="Raleway" charset="0"/>
                <a:cs typeface="Raleway" charset="0"/>
              </a:rPr>
              <a:t>d</a:t>
            </a:r>
            <a:r>
              <a:rPr sz="1400" b="0" dirty="0">
                <a:solidFill>
                  <a:srgbClr val="000000"/>
                </a:solidFill>
                <a:latin typeface="Raleway" charset="0"/>
                <a:ea typeface="Raleway" charset="0"/>
                <a:cs typeface="Raleway" charset="0"/>
              </a:rPr>
              <a:t>ata</a:t>
            </a:r>
            <a:r>
              <a:rPr lang="en-US" sz="1400" b="0" dirty="0">
                <a:solidFill>
                  <a:srgbClr val="000000"/>
                </a:solidFill>
                <a:latin typeface="Raleway" charset="0"/>
                <a:ea typeface="Raleway" charset="0"/>
                <a:cs typeface="Raleway" charset="0"/>
              </a:rPr>
              <a:t> granule 1</a:t>
            </a:r>
            <a:endParaRPr sz="1400" b="0" dirty="0">
              <a:solidFill>
                <a:srgbClr val="000000"/>
              </a:solidFill>
              <a:latin typeface="Raleway" charset="0"/>
              <a:ea typeface="Raleway" charset="0"/>
              <a:cs typeface="Raleway" charset="0"/>
            </a:endParaRPr>
          </a:p>
        </p:txBody>
      </p:sp>
      <p:sp>
        <p:nvSpPr>
          <p:cNvPr id="19" name="Rectangle 18"/>
          <p:cNvSpPr/>
          <p:nvPr/>
        </p:nvSpPr>
        <p:spPr>
          <a:xfrm>
            <a:off x="4554788" y="1148622"/>
            <a:ext cx="1839225" cy="276987"/>
          </a:xfrm>
          <a:prstGeom prst="rect">
            <a:avLst/>
          </a:prstGeom>
        </p:spPr>
        <p:txBody>
          <a:bodyPr wrap="none" lIns="91428" tIns="45714" rIns="91428" bIns="45714">
            <a:spAutoFit/>
          </a:bodyPr>
          <a:lstStyle/>
          <a:p>
            <a:pPr>
              <a:defRPr sz="1800" b="0">
                <a:solidFill>
                  <a:srgbClr val="000000"/>
                </a:solidFill>
              </a:defRPr>
            </a:pPr>
            <a:r>
              <a:rPr lang="fr-FR" sz="1200" dirty="0" smtClean="0">
                <a:latin typeface="Raleway" charset="0"/>
                <a:ea typeface="Raleway" charset="0"/>
                <a:cs typeface="Raleway" charset="0"/>
              </a:rPr>
              <a:t>(</a:t>
            </a:r>
            <a:r>
              <a:rPr lang="fi-FI" sz="1200" dirty="0">
                <a:latin typeface="Raleway" charset="0"/>
                <a:ea typeface="Raleway" charset="0"/>
                <a:cs typeface="Raleway" charset="0"/>
              </a:rPr>
              <a:t>doi:10.18739/</a:t>
            </a:r>
            <a:r>
              <a:rPr lang="fi-FI" sz="1200" dirty="0" smtClean="0">
                <a:latin typeface="Raleway" charset="0"/>
                <a:ea typeface="Raleway" charset="0"/>
                <a:cs typeface="Raleway" charset="0"/>
              </a:rPr>
              <a:t>A2556Q</a:t>
            </a:r>
            <a:r>
              <a:rPr lang="fr-FR" sz="1200" dirty="0" smtClean="0">
                <a:latin typeface="Raleway" charset="0"/>
                <a:ea typeface="Raleway" charset="0"/>
                <a:cs typeface="Raleway" charset="0"/>
              </a:rPr>
              <a:t>)</a:t>
            </a:r>
            <a:endParaRPr lang="en-US" sz="1200" dirty="0">
              <a:latin typeface="Raleway" charset="0"/>
              <a:ea typeface="Raleway" charset="0"/>
              <a:cs typeface="Raleway" charset="0"/>
            </a:endParaRPr>
          </a:p>
        </p:txBody>
      </p:sp>
      <p:cxnSp>
        <p:nvCxnSpPr>
          <p:cNvPr id="20" name="Straight Arrow Connector 19"/>
          <p:cNvCxnSpPr/>
          <p:nvPr/>
        </p:nvCxnSpPr>
        <p:spPr>
          <a:xfrm>
            <a:off x="5714083" y="2016125"/>
            <a:ext cx="0" cy="166201"/>
          </a:xfrm>
          <a:prstGeom prst="straightConnector1">
            <a:avLst/>
          </a:prstGeom>
          <a:ln w="38100" cmpd="sng">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V="1">
            <a:off x="5804902" y="4222595"/>
            <a:ext cx="0" cy="166774"/>
          </a:xfrm>
          <a:prstGeom prst="straightConnector1">
            <a:avLst/>
          </a:prstGeom>
          <a:ln w="38100" cmpd="sng">
            <a:tailEnd type="arrow"/>
          </a:ln>
          <a:effectLst/>
        </p:spPr>
        <p:style>
          <a:lnRef idx="2">
            <a:schemeClr val="accent1"/>
          </a:lnRef>
          <a:fillRef idx="0">
            <a:schemeClr val="accent1"/>
          </a:fillRef>
          <a:effectRef idx="1">
            <a:schemeClr val="accent1"/>
          </a:effectRef>
          <a:fontRef idx="minor">
            <a:schemeClr val="tx1"/>
          </a:fontRef>
        </p:style>
      </p:cxnSp>
      <p:cxnSp>
        <p:nvCxnSpPr>
          <p:cNvPr id="22" name="Curved Connector 21"/>
          <p:cNvCxnSpPr/>
          <p:nvPr/>
        </p:nvCxnSpPr>
        <p:spPr>
          <a:xfrm rot="16200000" flipH="1">
            <a:off x="4534555" y="3017480"/>
            <a:ext cx="13547" cy="2562224"/>
          </a:xfrm>
          <a:prstGeom prst="curvedConnector3">
            <a:avLst>
              <a:gd name="adj1" fmla="val 4261535"/>
            </a:avLst>
          </a:prstGeom>
          <a:ln w="38100" cmpd="sng">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5379387"/>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Rmarkdown</a:t>
            </a:r>
            <a:r>
              <a:rPr lang="en-US" dirty="0" smtClean="0"/>
              <a:t> as Provenance</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42</a:t>
            </a:fld>
            <a:endParaRPr lang="uk-UA"/>
          </a:p>
        </p:txBody>
      </p:sp>
      <p:pic>
        <p:nvPicPr>
          <p:cNvPr id="5" name="Picture 4" descr="Screen Shot 2018-02-16 at 11.15.18 AM.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089100" y="696256"/>
            <a:ext cx="2649240" cy="4269336"/>
          </a:xfrm>
          <a:prstGeom prst="rect">
            <a:avLst/>
          </a:prstGeom>
          <a:ln>
            <a:solidFill>
              <a:schemeClr val="accent2"/>
            </a:solidFill>
          </a:ln>
        </p:spPr>
      </p:pic>
      <p:pic>
        <p:nvPicPr>
          <p:cNvPr id="6" name="Picture 5" descr="Screen Shot 2018-02-16 at 11.14.20 AM.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38474" y="928394"/>
            <a:ext cx="3781707" cy="3868893"/>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737192" y="2275316"/>
            <a:ext cx="853948" cy="991723"/>
          </a:xfrm>
          <a:prstGeom prst="rect">
            <a:avLst/>
          </a:prstGeom>
        </p:spPr>
      </p:pic>
    </p:spTree>
    <p:extLst>
      <p:ext uri="{BB962C8B-B14F-4D97-AF65-F5344CB8AC3E}">
        <p14:creationId xmlns:p14="http://schemas.microsoft.com/office/powerpoint/2010/main" val="2273340777"/>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Citing multi-generational workflows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43</a:t>
            </a:fld>
            <a:endParaRPr lang="uk-UA"/>
          </a:p>
        </p:txBody>
      </p:sp>
      <p:sp>
        <p:nvSpPr>
          <p:cNvPr id="5" name="Shape 75"/>
          <p:cNvSpPr/>
          <p:nvPr/>
        </p:nvSpPr>
        <p:spPr>
          <a:xfrm>
            <a:off x="938389" y="2952741"/>
            <a:ext cx="2398890" cy="558611"/>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6" name="Shape 75"/>
          <p:cNvSpPr/>
          <p:nvPr/>
        </p:nvSpPr>
        <p:spPr>
          <a:xfrm>
            <a:off x="938389" y="3603012"/>
            <a:ext cx="2398890" cy="558611"/>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7" name="Shape 75"/>
          <p:cNvSpPr/>
          <p:nvPr/>
        </p:nvSpPr>
        <p:spPr>
          <a:xfrm>
            <a:off x="3400777" y="2747153"/>
            <a:ext cx="1474612" cy="1617219"/>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8" name="Shape 75"/>
          <p:cNvSpPr/>
          <p:nvPr/>
        </p:nvSpPr>
        <p:spPr>
          <a:xfrm>
            <a:off x="4972182" y="2747153"/>
            <a:ext cx="1474612" cy="1617219"/>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9" name="Shape 75"/>
          <p:cNvSpPr/>
          <p:nvPr/>
        </p:nvSpPr>
        <p:spPr>
          <a:xfrm>
            <a:off x="6520745" y="3022756"/>
            <a:ext cx="1593145" cy="558611"/>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10" name="Shape 75"/>
          <p:cNvSpPr/>
          <p:nvPr/>
        </p:nvSpPr>
        <p:spPr>
          <a:xfrm>
            <a:off x="6520745" y="3683200"/>
            <a:ext cx="1593145" cy="558611"/>
          </a:xfrm>
          <a:prstGeom prst="roundRect">
            <a:avLst>
              <a:gd name="adj" fmla="val 3324"/>
            </a:avLst>
          </a:prstGeom>
          <a:noFill/>
          <a:ln w="25400">
            <a:solidFill>
              <a:srgbClr val="1D6173"/>
            </a:solidFill>
            <a:miter lim="400000"/>
          </a:ln>
          <a:extLst>
            <a:ext uri="{C572A759-6A51-4108-AA02-DFA0A04FC94B}">
              <ma14:wrappingTextBoxFlag xmlns:ma14="http://schemas.microsoft.com/office/mac/drawingml/2011/main" val="1"/>
            </a:ext>
          </a:extLst>
        </p:spPr>
        <p:txBody>
          <a:bodyPr lIns="38108" tIns="38108" rIns="38108" bIns="38108"/>
          <a:lstStyle>
            <a:lvl1pPr defTabSz="825500">
              <a:buClr>
                <a:srgbClr val="000000"/>
              </a:buClr>
              <a:defRPr sz="2400" b="1">
                <a:solidFill>
                  <a:srgbClr val="727272"/>
                </a:solidFill>
                <a:latin typeface="Calibri"/>
                <a:ea typeface="Calibri"/>
                <a:cs typeface="Calibri"/>
                <a:sym typeface="Calibri"/>
              </a:defRPr>
            </a:lvl1pPr>
          </a:lstStyle>
          <a:p>
            <a:pPr lvl="0">
              <a:defRPr sz="1800" b="0">
                <a:solidFill>
                  <a:srgbClr val="000000"/>
                </a:solidFill>
              </a:defRPr>
            </a:pPr>
            <a:endParaRPr sz="2100" dirty="0">
              <a:latin typeface="+mn-lt"/>
              <a:ea typeface="Helvetica Neue" charset="0"/>
              <a:cs typeface="Helvetica Neue" charset="0"/>
            </a:endParaRPr>
          </a:p>
        </p:txBody>
      </p:sp>
      <p:sp>
        <p:nvSpPr>
          <p:cNvPr id="11" name="Rounded Rectangle 10"/>
          <p:cNvSpPr/>
          <p:nvPr/>
        </p:nvSpPr>
        <p:spPr>
          <a:xfrm>
            <a:off x="1020797" y="307946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12" name="Rounded Rectangle 11"/>
          <p:cNvSpPr/>
          <p:nvPr/>
        </p:nvSpPr>
        <p:spPr>
          <a:xfrm>
            <a:off x="1020797" y="3290332"/>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13" name="Rounded Rectangle 12"/>
          <p:cNvSpPr/>
          <p:nvPr/>
        </p:nvSpPr>
        <p:spPr>
          <a:xfrm>
            <a:off x="1020797" y="369454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14" name="Rounded Rectangle 13"/>
          <p:cNvSpPr/>
          <p:nvPr/>
        </p:nvSpPr>
        <p:spPr>
          <a:xfrm>
            <a:off x="1020797" y="3913953"/>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15" name="Rounded Rectangle 14"/>
          <p:cNvSpPr/>
          <p:nvPr/>
        </p:nvSpPr>
        <p:spPr>
          <a:xfrm>
            <a:off x="2623503" y="318400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16" name="Pentagon 15"/>
          <p:cNvSpPr/>
          <p:nvPr/>
        </p:nvSpPr>
        <p:spPr>
          <a:xfrm>
            <a:off x="1868092" y="3802128"/>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17" name="Pentagon 16"/>
          <p:cNvSpPr/>
          <p:nvPr/>
        </p:nvSpPr>
        <p:spPr>
          <a:xfrm>
            <a:off x="1868092" y="3157520"/>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18" name="Pentagon 17"/>
          <p:cNvSpPr/>
          <p:nvPr/>
        </p:nvSpPr>
        <p:spPr>
          <a:xfrm>
            <a:off x="3448146" y="3479824"/>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19" name="Rounded Rectangle 18"/>
          <p:cNvSpPr/>
          <p:nvPr/>
        </p:nvSpPr>
        <p:spPr>
          <a:xfrm>
            <a:off x="4176702" y="282762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0" name="Rounded Rectangle 19"/>
          <p:cNvSpPr/>
          <p:nvPr/>
        </p:nvSpPr>
        <p:spPr>
          <a:xfrm>
            <a:off x="4176702" y="305317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1" name="Rounded Rectangle 20"/>
          <p:cNvSpPr/>
          <p:nvPr/>
        </p:nvSpPr>
        <p:spPr>
          <a:xfrm>
            <a:off x="2623503" y="383120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2" name="Rounded Rectangle 21"/>
          <p:cNvSpPr/>
          <p:nvPr/>
        </p:nvSpPr>
        <p:spPr>
          <a:xfrm>
            <a:off x="4176702" y="327873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3" name="Rounded Rectangle 22"/>
          <p:cNvSpPr/>
          <p:nvPr/>
        </p:nvSpPr>
        <p:spPr>
          <a:xfrm>
            <a:off x="4176702" y="350429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4" name="Rounded Rectangle 23"/>
          <p:cNvSpPr/>
          <p:nvPr/>
        </p:nvSpPr>
        <p:spPr>
          <a:xfrm>
            <a:off x="4176702" y="372984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5" name="Rounded Rectangle 24"/>
          <p:cNvSpPr/>
          <p:nvPr/>
        </p:nvSpPr>
        <p:spPr>
          <a:xfrm>
            <a:off x="4176702" y="395540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6" name="Rounded Rectangle 25"/>
          <p:cNvSpPr/>
          <p:nvPr/>
        </p:nvSpPr>
        <p:spPr>
          <a:xfrm>
            <a:off x="4176702" y="418095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7" name="Pentagon 26"/>
          <p:cNvSpPr/>
          <p:nvPr/>
        </p:nvSpPr>
        <p:spPr>
          <a:xfrm>
            <a:off x="5035130" y="3479824"/>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28" name="Rounded Rectangle 27"/>
          <p:cNvSpPr/>
          <p:nvPr/>
        </p:nvSpPr>
        <p:spPr>
          <a:xfrm>
            <a:off x="5751819" y="2827263"/>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29" name="Rounded Rectangle 28"/>
          <p:cNvSpPr/>
          <p:nvPr/>
        </p:nvSpPr>
        <p:spPr>
          <a:xfrm>
            <a:off x="5751819" y="305281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0" name="Rounded Rectangle 29"/>
          <p:cNvSpPr/>
          <p:nvPr/>
        </p:nvSpPr>
        <p:spPr>
          <a:xfrm>
            <a:off x="5751819" y="327837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1" name="Rounded Rectangle 30"/>
          <p:cNvSpPr/>
          <p:nvPr/>
        </p:nvSpPr>
        <p:spPr>
          <a:xfrm>
            <a:off x="5751819" y="350392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2" name="Rounded Rectangle 31"/>
          <p:cNvSpPr/>
          <p:nvPr/>
        </p:nvSpPr>
        <p:spPr>
          <a:xfrm>
            <a:off x="5751819" y="3729484"/>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3" name="Rounded Rectangle 32"/>
          <p:cNvSpPr/>
          <p:nvPr/>
        </p:nvSpPr>
        <p:spPr>
          <a:xfrm>
            <a:off x="5751819" y="3955040"/>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4" name="Rounded Rectangle 33"/>
          <p:cNvSpPr/>
          <p:nvPr/>
        </p:nvSpPr>
        <p:spPr>
          <a:xfrm>
            <a:off x="5751819" y="4180595"/>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5" name="Pentagon 34"/>
          <p:cNvSpPr/>
          <p:nvPr/>
        </p:nvSpPr>
        <p:spPr>
          <a:xfrm>
            <a:off x="6612341" y="3882317"/>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36" name="Pentagon 35"/>
          <p:cNvSpPr/>
          <p:nvPr/>
        </p:nvSpPr>
        <p:spPr>
          <a:xfrm>
            <a:off x="6612341" y="3237710"/>
            <a:ext cx="599970" cy="160378"/>
          </a:xfrm>
          <a:prstGeom prst="homePlate">
            <a:avLst/>
          </a:prstGeom>
          <a:solidFill>
            <a:srgbClr val="357098">
              <a:alpha val="75000"/>
            </a:srgb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p>
        </p:txBody>
      </p:sp>
      <p:sp>
        <p:nvSpPr>
          <p:cNvPr id="37" name="Rounded Rectangle 36"/>
          <p:cNvSpPr/>
          <p:nvPr/>
        </p:nvSpPr>
        <p:spPr>
          <a:xfrm>
            <a:off x="7367747" y="3256276"/>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8" name="Rounded Rectangle 37"/>
          <p:cNvSpPr/>
          <p:nvPr/>
        </p:nvSpPr>
        <p:spPr>
          <a:xfrm>
            <a:off x="7367747" y="3903479"/>
            <a:ext cx="655792" cy="118056"/>
          </a:xfrm>
          <a:prstGeom prst="roundRect">
            <a:avLst/>
          </a:prstGeom>
          <a:solidFill>
            <a:srgbClr val="DE6A10"/>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lIns="91426" tIns="45713" rIns="91426" bIns="45713" rtlCol="0" anchor="ctr"/>
          <a:lstStyle/>
          <a:p>
            <a:pPr algn="ctr"/>
            <a:endParaRPr lang="en-US" dirty="0">
              <a:solidFill>
                <a:schemeClr val="accent2"/>
              </a:solidFill>
            </a:endParaRPr>
          </a:p>
        </p:txBody>
      </p:sp>
      <p:sp>
        <p:nvSpPr>
          <p:cNvPr id="39" name="Folded Corner 38"/>
          <p:cNvSpPr/>
          <p:nvPr/>
        </p:nvSpPr>
        <p:spPr>
          <a:xfrm rot="16200000">
            <a:off x="7158616" y="1480412"/>
            <a:ext cx="1106222" cy="814230"/>
          </a:xfrm>
          <a:prstGeom prst="foldedCorner">
            <a:avLst/>
          </a:prstGeom>
          <a:noFill/>
          <a:ln w="12700" cmpd="sng"/>
        </p:spPr>
        <p:style>
          <a:lnRef idx="1">
            <a:schemeClr val="accent1"/>
          </a:lnRef>
          <a:fillRef idx="3">
            <a:schemeClr val="accent1"/>
          </a:fillRef>
          <a:effectRef idx="2">
            <a:schemeClr val="accent1"/>
          </a:effectRef>
          <a:fontRef idx="minor">
            <a:schemeClr val="lt1"/>
          </a:fontRef>
        </p:style>
        <p:txBody>
          <a:bodyPr lIns="68598" tIns="34299" rIns="68598" bIns="34299" rtlCol="0" anchor="ctr"/>
          <a:lstStyle/>
          <a:p>
            <a:pPr algn="ctr"/>
            <a:endParaRPr lang="en-US"/>
          </a:p>
        </p:txBody>
      </p:sp>
      <p:sp>
        <p:nvSpPr>
          <p:cNvPr id="40" name="TextBox 39"/>
          <p:cNvSpPr txBox="1"/>
          <p:nvPr/>
        </p:nvSpPr>
        <p:spPr>
          <a:xfrm>
            <a:off x="7432090" y="1687730"/>
            <a:ext cx="613050" cy="346267"/>
          </a:xfrm>
          <a:prstGeom prst="rect">
            <a:avLst/>
          </a:prstGeom>
          <a:noFill/>
        </p:spPr>
        <p:txBody>
          <a:bodyPr wrap="none" lIns="68598" tIns="34299" rIns="68598" bIns="34299" rtlCol="0">
            <a:spAutoFit/>
          </a:bodyPr>
          <a:lstStyle/>
          <a:p>
            <a:pPr algn="ctr"/>
            <a:r>
              <a:rPr lang="en-US" sz="1800" dirty="0" smtClean="0">
                <a:solidFill>
                  <a:srgbClr val="1F497D"/>
                </a:solidFill>
              </a:rPr>
              <a:t>DOI:</a:t>
            </a:r>
            <a:endParaRPr lang="en-US" sz="1800" dirty="0">
              <a:solidFill>
                <a:srgbClr val="1F497D"/>
              </a:solidFill>
            </a:endParaRPr>
          </a:p>
        </p:txBody>
      </p:sp>
      <p:cxnSp>
        <p:nvCxnSpPr>
          <p:cNvPr id="41" name="Straight Connector 40"/>
          <p:cNvCxnSpPr/>
          <p:nvPr/>
        </p:nvCxnSpPr>
        <p:spPr>
          <a:xfrm>
            <a:off x="7720324" y="2528228"/>
            <a:ext cx="0" cy="417091"/>
          </a:xfrm>
          <a:prstGeom prst="line">
            <a:avLst/>
          </a:prstGeom>
          <a:ln w="28575" cmpd="sng">
            <a:solidFill>
              <a:srgbClr val="1F497D"/>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6798025" y="987847"/>
            <a:ext cx="1844598" cy="346267"/>
          </a:xfrm>
          <a:prstGeom prst="rect">
            <a:avLst/>
          </a:prstGeom>
          <a:noFill/>
        </p:spPr>
        <p:txBody>
          <a:bodyPr wrap="none" lIns="68598" tIns="34299" rIns="68598" bIns="34299" rtlCol="0">
            <a:spAutoFit/>
          </a:bodyPr>
          <a:lstStyle/>
          <a:p>
            <a:pPr algn="ctr"/>
            <a:r>
              <a:rPr lang="en-US" sz="1800" dirty="0">
                <a:solidFill>
                  <a:srgbClr val="1F497D"/>
                </a:solidFill>
              </a:rPr>
              <a:t>Citation in paper</a:t>
            </a:r>
          </a:p>
        </p:txBody>
      </p:sp>
      <p:cxnSp>
        <p:nvCxnSpPr>
          <p:cNvPr id="43" name="Straight Connector 42"/>
          <p:cNvCxnSpPr/>
          <p:nvPr/>
        </p:nvCxnSpPr>
        <p:spPr>
          <a:xfrm flipV="1">
            <a:off x="2190180" y="2034299"/>
            <a:ext cx="0" cy="855509"/>
          </a:xfrm>
          <a:prstGeom prst="line">
            <a:avLst/>
          </a:prstGeom>
          <a:ln w="28575" cmpd="sng">
            <a:solidFill>
              <a:srgbClr val="1F497D"/>
            </a:solidFill>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284165" y="1030077"/>
            <a:ext cx="1812035" cy="901080"/>
          </a:xfrm>
          <a:prstGeom prst="rect">
            <a:avLst/>
          </a:prstGeom>
          <a:noFill/>
        </p:spPr>
        <p:txBody>
          <a:bodyPr wrap="none" lIns="68598" tIns="34299" rIns="68598" bIns="34299" rtlCol="0">
            <a:spAutoFit/>
          </a:bodyPr>
          <a:lstStyle/>
          <a:p>
            <a:pPr algn="ctr"/>
            <a:r>
              <a:rPr lang="en-US" sz="1800" dirty="0">
                <a:solidFill>
                  <a:srgbClr val="1F497D"/>
                </a:solidFill>
              </a:rPr>
              <a:t>Transitive Credit</a:t>
            </a:r>
          </a:p>
          <a:p>
            <a:pPr algn="ctr"/>
            <a:r>
              <a:rPr lang="en-US" sz="1800" dirty="0">
                <a:solidFill>
                  <a:srgbClr val="1F497D"/>
                </a:solidFill>
              </a:rPr>
              <a:t>Via</a:t>
            </a:r>
          </a:p>
          <a:p>
            <a:pPr algn="ctr"/>
            <a:r>
              <a:rPr lang="en-US" sz="1800" dirty="0">
                <a:solidFill>
                  <a:srgbClr val="1F497D"/>
                </a:solidFill>
              </a:rPr>
              <a:t>Provenance</a:t>
            </a:r>
          </a:p>
        </p:txBody>
      </p:sp>
      <p:sp>
        <p:nvSpPr>
          <p:cNvPr id="45" name="TextBox 44"/>
          <p:cNvSpPr txBox="1"/>
          <p:nvPr/>
        </p:nvSpPr>
        <p:spPr>
          <a:xfrm>
            <a:off x="845843" y="2636329"/>
            <a:ext cx="1215754" cy="361656"/>
          </a:xfrm>
          <a:prstGeom prst="rect">
            <a:avLst/>
          </a:prstGeom>
          <a:noFill/>
        </p:spPr>
        <p:txBody>
          <a:bodyPr wrap="none" lIns="68598" tIns="34299" rIns="68598" bIns="34299" rtlCol="0">
            <a:spAutoFit/>
          </a:bodyPr>
          <a:lstStyle/>
          <a:p>
            <a:pPr algn="ctr"/>
            <a:r>
              <a:rPr lang="en-US" dirty="0" smtClean="0">
                <a:solidFill>
                  <a:srgbClr val="1F497D"/>
                </a:solidFill>
              </a:rPr>
              <a:t>Dataset A</a:t>
            </a:r>
            <a:endParaRPr lang="en-US" dirty="0">
              <a:solidFill>
                <a:srgbClr val="1F497D"/>
              </a:solidFill>
            </a:endParaRPr>
          </a:p>
        </p:txBody>
      </p:sp>
      <p:sp>
        <p:nvSpPr>
          <p:cNvPr id="46" name="TextBox 45"/>
          <p:cNvSpPr txBox="1"/>
          <p:nvPr/>
        </p:nvSpPr>
        <p:spPr>
          <a:xfrm>
            <a:off x="849507" y="4180956"/>
            <a:ext cx="1208425" cy="361656"/>
          </a:xfrm>
          <a:prstGeom prst="rect">
            <a:avLst/>
          </a:prstGeom>
          <a:noFill/>
        </p:spPr>
        <p:txBody>
          <a:bodyPr wrap="none" lIns="68598" tIns="34299" rIns="68598" bIns="34299" rtlCol="0">
            <a:spAutoFit/>
          </a:bodyPr>
          <a:lstStyle/>
          <a:p>
            <a:pPr algn="ctr"/>
            <a:r>
              <a:rPr lang="en-US" dirty="0" smtClean="0">
                <a:solidFill>
                  <a:srgbClr val="1F497D"/>
                </a:solidFill>
              </a:rPr>
              <a:t>Dataset </a:t>
            </a:r>
            <a:r>
              <a:rPr lang="en-US" dirty="0">
                <a:solidFill>
                  <a:srgbClr val="1F497D"/>
                </a:solidFill>
              </a:rPr>
              <a:t>B</a:t>
            </a:r>
          </a:p>
        </p:txBody>
      </p:sp>
      <p:sp>
        <p:nvSpPr>
          <p:cNvPr id="47" name="TextBox 46"/>
          <p:cNvSpPr txBox="1"/>
          <p:nvPr/>
        </p:nvSpPr>
        <p:spPr>
          <a:xfrm>
            <a:off x="3305195" y="2425335"/>
            <a:ext cx="1221825" cy="361656"/>
          </a:xfrm>
          <a:prstGeom prst="rect">
            <a:avLst/>
          </a:prstGeom>
          <a:noFill/>
        </p:spPr>
        <p:txBody>
          <a:bodyPr wrap="none" lIns="68598" tIns="34299" rIns="68598" bIns="34299" rtlCol="0">
            <a:spAutoFit/>
          </a:bodyPr>
          <a:lstStyle/>
          <a:p>
            <a:pPr algn="ctr"/>
            <a:r>
              <a:rPr lang="en-US" dirty="0" smtClean="0">
                <a:solidFill>
                  <a:srgbClr val="1F497D"/>
                </a:solidFill>
              </a:rPr>
              <a:t>Dataset C</a:t>
            </a:r>
            <a:endParaRPr lang="en-US" dirty="0">
              <a:solidFill>
                <a:srgbClr val="1F497D"/>
              </a:solidFill>
            </a:endParaRPr>
          </a:p>
        </p:txBody>
      </p:sp>
      <p:sp>
        <p:nvSpPr>
          <p:cNvPr id="48" name="TextBox 47"/>
          <p:cNvSpPr txBox="1"/>
          <p:nvPr/>
        </p:nvSpPr>
        <p:spPr>
          <a:xfrm>
            <a:off x="4876599" y="2425335"/>
            <a:ext cx="1221825" cy="361656"/>
          </a:xfrm>
          <a:prstGeom prst="rect">
            <a:avLst/>
          </a:prstGeom>
          <a:noFill/>
        </p:spPr>
        <p:txBody>
          <a:bodyPr wrap="none" lIns="68598" tIns="34299" rIns="68598" bIns="34299" rtlCol="0">
            <a:spAutoFit/>
          </a:bodyPr>
          <a:lstStyle/>
          <a:p>
            <a:pPr algn="ctr"/>
            <a:r>
              <a:rPr lang="en-US" dirty="0" smtClean="0">
                <a:solidFill>
                  <a:srgbClr val="1F497D"/>
                </a:solidFill>
              </a:rPr>
              <a:t>Dataset D</a:t>
            </a:r>
            <a:endParaRPr lang="en-US" dirty="0">
              <a:solidFill>
                <a:srgbClr val="1F497D"/>
              </a:solidFill>
            </a:endParaRPr>
          </a:p>
        </p:txBody>
      </p:sp>
      <p:sp>
        <p:nvSpPr>
          <p:cNvPr id="49" name="TextBox 48"/>
          <p:cNvSpPr txBox="1"/>
          <p:nvPr/>
        </p:nvSpPr>
        <p:spPr>
          <a:xfrm>
            <a:off x="6438684" y="2702591"/>
            <a:ext cx="1194781" cy="361656"/>
          </a:xfrm>
          <a:prstGeom prst="rect">
            <a:avLst/>
          </a:prstGeom>
          <a:noFill/>
        </p:spPr>
        <p:txBody>
          <a:bodyPr wrap="none" lIns="68598" tIns="34299" rIns="68598" bIns="34299" rtlCol="0">
            <a:spAutoFit/>
          </a:bodyPr>
          <a:lstStyle/>
          <a:p>
            <a:pPr algn="ctr"/>
            <a:r>
              <a:rPr lang="en-US" dirty="0" smtClean="0">
                <a:solidFill>
                  <a:srgbClr val="1F497D"/>
                </a:solidFill>
              </a:rPr>
              <a:t>Dataset E</a:t>
            </a:r>
            <a:endParaRPr lang="en-US" dirty="0">
              <a:solidFill>
                <a:srgbClr val="1F497D"/>
              </a:solidFill>
            </a:endParaRPr>
          </a:p>
        </p:txBody>
      </p:sp>
      <p:sp>
        <p:nvSpPr>
          <p:cNvPr id="50" name="TextBox 49"/>
          <p:cNvSpPr txBox="1"/>
          <p:nvPr/>
        </p:nvSpPr>
        <p:spPr>
          <a:xfrm>
            <a:off x="6441022" y="4253583"/>
            <a:ext cx="1190106" cy="361656"/>
          </a:xfrm>
          <a:prstGeom prst="rect">
            <a:avLst/>
          </a:prstGeom>
          <a:noFill/>
        </p:spPr>
        <p:txBody>
          <a:bodyPr wrap="none" lIns="68598" tIns="34299" rIns="68598" bIns="34299" rtlCol="0">
            <a:spAutoFit/>
          </a:bodyPr>
          <a:lstStyle/>
          <a:p>
            <a:pPr algn="ctr"/>
            <a:r>
              <a:rPr lang="en-US" dirty="0" smtClean="0">
                <a:solidFill>
                  <a:srgbClr val="1F497D"/>
                </a:solidFill>
              </a:rPr>
              <a:t>Dataset F</a:t>
            </a:r>
            <a:endParaRPr lang="en-US" dirty="0">
              <a:solidFill>
                <a:srgbClr val="1F497D"/>
              </a:solidFill>
            </a:endParaRPr>
          </a:p>
        </p:txBody>
      </p:sp>
    </p:spTree>
    <p:extLst>
      <p:ext uri="{BB962C8B-B14F-4D97-AF65-F5344CB8AC3E}">
        <p14:creationId xmlns:p14="http://schemas.microsoft.com/office/powerpoint/2010/main" val="2247805817"/>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4332624" y="1010512"/>
            <a:ext cx="5360491" cy="37932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1pPr>
            <a:lvl2pPr marL="914400" marR="0" lvl="1" indent="-406400" algn="l" rtl="0">
              <a:lnSpc>
                <a:spcPct val="100000"/>
              </a:lnSpc>
              <a:spcBef>
                <a:spcPts val="0"/>
              </a:spcBef>
              <a:spcAft>
                <a:spcPts val="0"/>
              </a:spcAft>
              <a:buClr>
                <a:schemeClr val="accent1"/>
              </a:buClr>
              <a:buSzPts val="2800"/>
              <a:buFont typeface="Noto Sans Symbols"/>
              <a:buChar char="▪"/>
              <a:defRPr sz="2800" b="0" i="0" u="none" strike="noStrike" cap="none">
                <a:solidFill>
                  <a:schemeClr val="dk2"/>
                </a:solidFill>
                <a:latin typeface="Source Sans Pro"/>
                <a:ea typeface="Source Sans Pro"/>
                <a:cs typeface="Source Sans Pro"/>
                <a:sym typeface="Source Sans Pro"/>
              </a:defRPr>
            </a:lvl2pPr>
            <a:lvl3pPr marL="1371600" marR="0" lvl="2" indent="-406400" algn="l" rtl="0">
              <a:lnSpc>
                <a:spcPct val="100000"/>
              </a:lnSpc>
              <a:spcBef>
                <a:spcPts val="0"/>
              </a:spcBef>
              <a:spcAft>
                <a:spcPts val="0"/>
              </a:spcAft>
              <a:buClr>
                <a:schemeClr val="accent1"/>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3pPr>
            <a:lvl4pPr marL="1828800" marR="0" lvl="3" indent="-228600" algn="l" rtl="0">
              <a:lnSpc>
                <a:spcPct val="100000"/>
              </a:lnSpc>
              <a:spcBef>
                <a:spcPts val="0"/>
              </a:spcBef>
              <a:spcAft>
                <a:spcPts val="0"/>
              </a:spcAft>
              <a:buClr>
                <a:schemeClr val="accent1"/>
              </a:buClr>
              <a:buSzPts val="2400"/>
              <a:buFont typeface="Noto Sans Symbols"/>
              <a:buNone/>
              <a:defRPr sz="2400" b="0" i="1" u="none" strike="noStrike" cap="none">
                <a:solidFill>
                  <a:schemeClr val="accent1"/>
                </a:solidFill>
                <a:latin typeface="Source Sans Pro"/>
                <a:ea typeface="Source Sans Pro"/>
                <a:cs typeface="Source Sans Pro"/>
                <a:sym typeface="Source Sans Pro"/>
              </a:defRPr>
            </a:lvl4pPr>
            <a:lvl5pPr marL="2286000" marR="0" lvl="4" indent="-406400" algn="l" rtl="0">
              <a:lnSpc>
                <a:spcPct val="100000"/>
              </a:lnSpc>
              <a:spcBef>
                <a:spcPts val="0"/>
              </a:spcBef>
              <a:spcAft>
                <a:spcPts val="0"/>
              </a:spcAft>
              <a:buClr>
                <a:srgbClr val="006666"/>
              </a:buClr>
              <a:buSzPts val="2800"/>
              <a:buFont typeface="Noto Sans Symbols"/>
              <a:buChar char="▪"/>
              <a:defRPr sz="2800" b="0" i="0" u="none" strike="noStrike" cap="none">
                <a:solidFill>
                  <a:srgbClr val="666666"/>
                </a:solidFill>
                <a:latin typeface="Source Sans Pro"/>
                <a:ea typeface="Source Sans Pro"/>
                <a:cs typeface="Source Sans Pro"/>
                <a:sym typeface="Source Sans Pro"/>
              </a:defRPr>
            </a:lvl5pPr>
            <a:lvl6pPr marL="2743200" marR="0" lvl="5" indent="-228600" algn="l" rtl="0">
              <a:lnSpc>
                <a:spcPct val="100000"/>
              </a:lnSpc>
              <a:spcBef>
                <a:spcPts val="0"/>
              </a:spcBef>
              <a:spcAft>
                <a:spcPts val="0"/>
              </a:spcAft>
              <a:buClr>
                <a:schemeClr val="accent1"/>
              </a:buClr>
              <a:buSzPts val="2400"/>
              <a:buFont typeface="Source Sans Pro"/>
              <a:buNone/>
              <a:defRPr sz="2400" b="0" i="1" u="none" strike="noStrike" cap="none">
                <a:solidFill>
                  <a:schemeClr val="accent1"/>
                </a:solidFill>
                <a:latin typeface="Source Sans Pro"/>
                <a:ea typeface="Source Sans Pro"/>
                <a:cs typeface="Source Sans Pro"/>
                <a:sym typeface="Source Sans Pro"/>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50800" indent="0">
              <a:buNone/>
            </a:pPr>
            <a:endParaRPr lang="en-US" dirty="0" smtClean="0"/>
          </a:p>
          <a:p>
            <a:r>
              <a:rPr lang="en-US" dirty="0" smtClean="0"/>
              <a:t>Metadata</a:t>
            </a:r>
          </a:p>
          <a:p>
            <a:r>
              <a:rPr lang="en-US" dirty="0" smtClean="0"/>
              <a:t>Data Identifiers</a:t>
            </a:r>
          </a:p>
          <a:p>
            <a:r>
              <a:rPr lang="en-US" dirty="0" smtClean="0"/>
              <a:t>Provenance</a:t>
            </a:r>
            <a:endParaRPr lang="en-US" dirty="0"/>
          </a:p>
        </p:txBody>
      </p:sp>
      <p:sp>
        <p:nvSpPr>
          <p:cNvPr id="2" name="Title 1"/>
          <p:cNvSpPr>
            <a:spLocks noGrp="1"/>
          </p:cNvSpPr>
          <p:nvPr>
            <p:ph type="title"/>
          </p:nvPr>
        </p:nvSpPr>
        <p:spPr/>
        <p:txBody>
          <a:bodyPr/>
          <a:lstStyle/>
          <a:p>
            <a:r>
              <a:rPr lang="en-US" dirty="0" smtClean="0"/>
              <a:t>Guidelines</a:t>
            </a:r>
            <a:endParaRPr lang="en-US" dirty="0"/>
          </a:p>
        </p:txBody>
      </p:sp>
      <p:sp>
        <p:nvSpPr>
          <p:cNvPr id="3" name="Text Placeholder 2"/>
          <p:cNvSpPr>
            <a:spLocks noGrp="1"/>
          </p:cNvSpPr>
          <p:nvPr>
            <p:ph type="body" idx="1"/>
          </p:nvPr>
        </p:nvSpPr>
        <p:spPr>
          <a:xfrm>
            <a:off x="499867" y="1010512"/>
            <a:ext cx="3832757" cy="3793200"/>
          </a:xfrm>
        </p:spPr>
        <p:txBody>
          <a:bodyPr/>
          <a:lstStyle/>
          <a:p>
            <a:endParaRPr lang="en-US" dirty="0" smtClean="0"/>
          </a:p>
          <a:p>
            <a:r>
              <a:rPr lang="en-US" dirty="0" smtClean="0"/>
              <a:t>Organizing Data</a:t>
            </a:r>
            <a:endParaRPr lang="en-US" dirty="0"/>
          </a:p>
          <a:p>
            <a:r>
              <a:rPr lang="en-US" dirty="0" smtClean="0"/>
              <a:t>File Formats</a:t>
            </a:r>
          </a:p>
          <a:p>
            <a:r>
              <a:rPr lang="en-US" dirty="0"/>
              <a:t>Large Data Packages</a:t>
            </a:r>
          </a:p>
          <a:p>
            <a:endParaRPr lang="en-US" dirty="0"/>
          </a:p>
          <a:p>
            <a:pPr marL="50800" indent="0">
              <a:buNone/>
            </a:pPr>
            <a:endParaRPr lang="en-US" dirty="0" smtClean="0"/>
          </a:p>
          <a:p>
            <a:pPr marL="50800" indent="0">
              <a:buNone/>
            </a:pP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44</a:t>
            </a:fld>
            <a:endParaRPr lang="uk-UA"/>
          </a:p>
        </p:txBody>
      </p:sp>
      <p:sp>
        <p:nvSpPr>
          <p:cNvPr id="5" name="Rectangle 4"/>
          <p:cNvSpPr/>
          <p:nvPr/>
        </p:nvSpPr>
        <p:spPr>
          <a:xfrm>
            <a:off x="5678593" y="320056"/>
            <a:ext cx="3198675" cy="369332"/>
          </a:xfrm>
          <a:prstGeom prst="rect">
            <a:avLst/>
          </a:prstGeom>
        </p:spPr>
        <p:txBody>
          <a:bodyPr wrap="none">
            <a:spAutoFit/>
          </a:bodyPr>
          <a:lstStyle/>
          <a:p>
            <a:pPr marL="0" indent="0">
              <a:buClr>
                <a:schemeClr val="bg2"/>
              </a:buClr>
              <a:buNone/>
            </a:pPr>
            <a:r>
              <a:rPr lang="en-US" sz="1800" b="1" dirty="0">
                <a:hlinkClick r:id="rId2"/>
              </a:rPr>
              <a:t>https://arcticdata.io/submit</a:t>
            </a:r>
            <a:r>
              <a:rPr lang="en-US" sz="1800" b="1" dirty="0" smtClean="0">
                <a:hlinkClick r:id="rId2"/>
              </a:rPr>
              <a:t>/</a:t>
            </a:r>
            <a:endParaRPr lang="en-US" sz="1800" b="1" dirty="0"/>
          </a:p>
        </p:txBody>
      </p:sp>
      <p:pic>
        <p:nvPicPr>
          <p:cNvPr id="7" name="Shape 120" descr="Arctic_Sunset.jpg"/>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0" y="3447898"/>
            <a:ext cx="8992776" cy="1705550"/>
          </a:xfrm>
          <a:prstGeom prst="rect">
            <a:avLst/>
          </a:prstGeom>
          <a:noFill/>
          <a:ln>
            <a:noFill/>
          </a:ln>
        </p:spPr>
      </p:pic>
      <p:sp>
        <p:nvSpPr>
          <p:cNvPr id="8" name="Shape 124"/>
          <p:cNvSpPr/>
          <p:nvPr/>
        </p:nvSpPr>
        <p:spPr>
          <a:xfrm>
            <a:off x="0" y="4911302"/>
            <a:ext cx="1212000" cy="229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Arial"/>
              <a:buNone/>
            </a:pPr>
            <a:r>
              <a:rPr lang="en" sz="1100" b="0" i="0" u="none" strike="noStrike" cap="none">
                <a:solidFill>
                  <a:srgbClr val="FFFFFF"/>
                </a:solidFill>
                <a:latin typeface="Arial"/>
                <a:ea typeface="Arial"/>
                <a:cs typeface="Arial"/>
                <a:sym typeface="Arial"/>
              </a:rPr>
              <a:t>Troms Fylke</a:t>
            </a:r>
            <a:endParaRPr sz="1100" b="0" i="0" u="none" strike="noStrike" cap="none">
              <a:solidFill>
                <a:srgbClr val="FFFFFF"/>
              </a:solidFill>
              <a:latin typeface="Arial"/>
              <a:ea typeface="Arial"/>
              <a:cs typeface="Arial"/>
              <a:sym typeface="Arial"/>
            </a:endParaRPr>
          </a:p>
        </p:txBody>
      </p:sp>
    </p:spTree>
    <p:extLst>
      <p:ext uri="{BB962C8B-B14F-4D97-AF65-F5344CB8AC3E}">
        <p14:creationId xmlns:p14="http://schemas.microsoft.com/office/powerpoint/2010/main" val="415379077"/>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pic>
        <p:nvPicPr>
          <p:cNvPr id="24" name="Shape 803"/>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3025482" y="3191736"/>
            <a:ext cx="993458" cy="999473"/>
          </a:xfrm>
          <a:prstGeom prst="rect">
            <a:avLst/>
          </a:prstGeom>
          <a:noFill/>
          <a:ln>
            <a:noFill/>
          </a:ln>
        </p:spPr>
      </p:pic>
      <p:sp>
        <p:nvSpPr>
          <p:cNvPr id="785" name="Shape 785"/>
          <p:cNvSpPr txBox="1">
            <a:spLocks noGrp="1"/>
          </p:cNvSpPr>
          <p:nvPr>
            <p:ph type="title"/>
          </p:nvPr>
        </p:nvSpPr>
        <p:spPr>
          <a:xfrm>
            <a:off x="1346557" y="70994"/>
            <a:ext cx="7116000" cy="8574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Arctic Data Center Support Team</a:t>
            </a:r>
            <a:endParaRPr/>
          </a:p>
        </p:txBody>
      </p:sp>
      <p:sp>
        <p:nvSpPr>
          <p:cNvPr id="788" name="Shape 788"/>
          <p:cNvSpPr txBox="1">
            <a:spLocks noGrp="1"/>
          </p:cNvSpPr>
          <p:nvPr>
            <p:ph type="sldNum" idx="12"/>
          </p:nvPr>
        </p:nvSpPr>
        <p:spPr>
          <a:xfrm>
            <a:off x="0" y="4562264"/>
            <a:ext cx="2133600" cy="273900"/>
          </a:xfrm>
          <a:prstGeom prst="rect">
            <a:avLst/>
          </a:prstGeom>
        </p:spPr>
        <p:txBody>
          <a:bodyPr spcFirstLastPara="1" wrap="square" lIns="91425" tIns="45700" rIns="91425" bIns="45700" anchor="ctr" anchorCtr="0">
            <a:noAutofit/>
          </a:bodyPr>
          <a:lstStyle/>
          <a:p>
            <a:pPr marL="0" lvl="0" indent="0">
              <a:spcBef>
                <a:spcPts val="0"/>
              </a:spcBef>
              <a:spcAft>
                <a:spcPts val="0"/>
              </a:spcAft>
              <a:buClr>
                <a:srgbClr val="898990"/>
              </a:buClr>
              <a:buSzPts val="800"/>
              <a:buFont typeface="Source Code Pro"/>
              <a:buNone/>
            </a:pPr>
            <a:fld id="{00000000-1234-1234-1234-123412341234}" type="slidenum">
              <a:rPr lang="en"/>
              <a:t>45</a:t>
            </a:fld>
            <a:endParaRPr/>
          </a:p>
        </p:txBody>
      </p:sp>
      <p:grpSp>
        <p:nvGrpSpPr>
          <p:cNvPr id="4" name="Group 3"/>
          <p:cNvGrpSpPr/>
          <p:nvPr/>
        </p:nvGrpSpPr>
        <p:grpSpPr>
          <a:xfrm>
            <a:off x="3682121" y="1394403"/>
            <a:ext cx="1380445" cy="1541583"/>
            <a:chOff x="4428025" y="1394403"/>
            <a:chExt cx="1380445" cy="1541583"/>
          </a:xfrm>
        </p:grpSpPr>
        <p:pic>
          <p:nvPicPr>
            <p:cNvPr id="789" name="Shape 789"/>
            <p:cNvPicPr preferRelativeResize="0">
              <a:picLocks noChangeAspect="1"/>
            </p:cNvPicPr>
            <p:nvPr/>
          </p:nvPicPr>
          <p:blipFill>
            <a:blip r:embed="rId4">
              <a:alphaModFix/>
            </a:blip>
            <a:stretch>
              <a:fillRect/>
            </a:stretch>
          </p:blipFill>
          <p:spPr>
            <a:xfrm>
              <a:off x="4428025" y="1394403"/>
              <a:ext cx="1380445" cy="1395991"/>
            </a:xfrm>
            <a:prstGeom prst="rect">
              <a:avLst/>
            </a:prstGeom>
            <a:noFill/>
            <a:ln>
              <a:noFill/>
            </a:ln>
          </p:spPr>
        </p:pic>
        <p:sp>
          <p:nvSpPr>
            <p:cNvPr id="790" name="Shape 790"/>
            <p:cNvSpPr/>
            <p:nvPr/>
          </p:nvSpPr>
          <p:spPr>
            <a:xfrm>
              <a:off x="4562208" y="2635986"/>
              <a:ext cx="1124100" cy="3000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000"/>
                <a:buFont typeface="Source Sans Pro"/>
                <a:buNone/>
              </a:pPr>
              <a:r>
                <a:rPr lang="en" sz="2000" dirty="0">
                  <a:solidFill>
                    <a:schemeClr val="accent1"/>
                  </a:solidFill>
                  <a:latin typeface="Source Sans Pro"/>
                  <a:ea typeface="Source Sans Pro"/>
                  <a:cs typeface="Source Sans Pro"/>
                  <a:sym typeface="Source Sans Pro"/>
                </a:rPr>
                <a:t>Mullen</a:t>
              </a:r>
              <a:endParaRPr sz="2000" i="0" u="none" strike="noStrike" cap="none" dirty="0">
                <a:solidFill>
                  <a:schemeClr val="accent1"/>
                </a:solidFill>
                <a:latin typeface="Source Sans Pro"/>
                <a:ea typeface="Source Sans Pro"/>
                <a:cs typeface="Source Sans Pro"/>
                <a:sym typeface="Source Sans Pro"/>
              </a:endParaRPr>
            </a:p>
          </p:txBody>
        </p:sp>
      </p:grpSp>
      <p:grpSp>
        <p:nvGrpSpPr>
          <p:cNvPr id="5" name="Group 4"/>
          <p:cNvGrpSpPr/>
          <p:nvPr/>
        </p:nvGrpSpPr>
        <p:grpSpPr>
          <a:xfrm>
            <a:off x="1807387" y="1543758"/>
            <a:ext cx="1097280" cy="1392228"/>
            <a:chOff x="1807387" y="1543758"/>
            <a:chExt cx="1097280" cy="1392228"/>
          </a:xfrm>
        </p:grpSpPr>
        <p:pic>
          <p:nvPicPr>
            <p:cNvPr id="792" name="Shape 792" descr="jclark.jpg"/>
            <p:cNvPicPr preferRelativeResize="0">
              <a:picLocks noChangeAspect="1"/>
            </p:cNvPicPr>
            <p:nvPr/>
          </p:nvPicPr>
          <p:blipFill rotWithShape="1">
            <a:blip r:embed="rId5">
              <a:alphaModFix/>
            </a:blip>
            <a:srcRect/>
            <a:stretch/>
          </p:blipFill>
          <p:spPr>
            <a:xfrm>
              <a:off x="1807387" y="1543758"/>
              <a:ext cx="1097280" cy="1097280"/>
            </a:xfrm>
            <a:prstGeom prst="ellipse">
              <a:avLst/>
            </a:prstGeom>
            <a:noFill/>
            <a:ln>
              <a:noFill/>
            </a:ln>
          </p:spPr>
        </p:pic>
        <p:sp>
          <p:nvSpPr>
            <p:cNvPr id="794" name="Shape 794"/>
            <p:cNvSpPr/>
            <p:nvPr/>
          </p:nvSpPr>
          <p:spPr>
            <a:xfrm>
              <a:off x="1886270" y="2635986"/>
              <a:ext cx="959100" cy="3000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000000"/>
                </a:buClr>
                <a:buSzPts val="2000"/>
                <a:buFont typeface="Source Sans Pro"/>
                <a:buNone/>
              </a:pPr>
              <a:r>
                <a:rPr lang="en" sz="2000" dirty="0">
                  <a:solidFill>
                    <a:schemeClr val="accent1"/>
                  </a:solidFill>
                  <a:latin typeface="Source Sans Pro"/>
                  <a:ea typeface="Source Sans Pro"/>
                  <a:cs typeface="Source Sans Pro"/>
                  <a:sym typeface="Source Sans Pro"/>
                </a:rPr>
                <a:t>Clark</a:t>
              </a:r>
              <a:endParaRPr sz="2000" b="0" i="0" u="none" strike="noStrike" cap="none" dirty="0">
                <a:solidFill>
                  <a:schemeClr val="accent1"/>
                </a:solidFill>
                <a:latin typeface="Source Sans Pro"/>
                <a:ea typeface="Source Sans Pro"/>
                <a:cs typeface="Source Sans Pro"/>
                <a:sym typeface="Source Sans Pro"/>
              </a:endParaRPr>
            </a:p>
          </p:txBody>
        </p:sp>
      </p:grpSp>
      <p:grpSp>
        <p:nvGrpSpPr>
          <p:cNvPr id="6" name="Group 5"/>
          <p:cNvGrpSpPr/>
          <p:nvPr/>
        </p:nvGrpSpPr>
        <p:grpSpPr>
          <a:xfrm>
            <a:off x="5840021" y="1392163"/>
            <a:ext cx="1361593" cy="1602998"/>
            <a:chOff x="5840021" y="1392163"/>
            <a:chExt cx="1361593" cy="1602998"/>
          </a:xfrm>
        </p:grpSpPr>
        <p:pic>
          <p:nvPicPr>
            <p:cNvPr id="791" name="Shape 791"/>
            <p:cNvPicPr preferRelativeResize="0">
              <a:picLocks noChangeAspect="1"/>
            </p:cNvPicPr>
            <p:nvPr/>
          </p:nvPicPr>
          <p:blipFill>
            <a:blip r:embed="rId6">
              <a:alphaModFix/>
            </a:blip>
            <a:stretch>
              <a:fillRect/>
            </a:stretch>
          </p:blipFill>
          <p:spPr>
            <a:xfrm>
              <a:off x="5840021" y="1392163"/>
              <a:ext cx="1361593" cy="1400470"/>
            </a:xfrm>
            <a:prstGeom prst="rect">
              <a:avLst/>
            </a:prstGeom>
            <a:noFill/>
            <a:ln>
              <a:noFill/>
            </a:ln>
          </p:spPr>
        </p:pic>
        <p:sp>
          <p:nvSpPr>
            <p:cNvPr id="796" name="Shape 796"/>
            <p:cNvSpPr txBox="1"/>
            <p:nvPr/>
          </p:nvSpPr>
          <p:spPr>
            <a:xfrm>
              <a:off x="5948222" y="2677761"/>
              <a:ext cx="1194300" cy="31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accent1"/>
                  </a:solidFill>
                  <a:latin typeface="Source Sans Pro"/>
                  <a:ea typeface="Source Sans Pro"/>
                  <a:cs typeface="Source Sans Pro"/>
                  <a:sym typeface="Source Sans Pro"/>
                </a:rPr>
                <a:t>Chong</a:t>
              </a:r>
              <a:endParaRPr dirty="0"/>
            </a:p>
          </p:txBody>
        </p:sp>
      </p:grpSp>
      <p:sp>
        <p:nvSpPr>
          <p:cNvPr id="797" name="Shape 797"/>
          <p:cNvSpPr txBox="1"/>
          <p:nvPr/>
        </p:nvSpPr>
        <p:spPr>
          <a:xfrm>
            <a:off x="2094600" y="744963"/>
            <a:ext cx="5619900" cy="781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4000">
                <a:solidFill>
                  <a:schemeClr val="accent1"/>
                </a:solidFill>
                <a:latin typeface="Source Sans Pro"/>
                <a:ea typeface="Source Sans Pro"/>
                <a:cs typeface="Source Sans Pro"/>
                <a:sym typeface="Source Sans Pro"/>
              </a:rPr>
              <a:t>support@arcticdata.io</a:t>
            </a:r>
            <a:endParaRPr sz="4000">
              <a:solidFill>
                <a:schemeClr val="accent1"/>
              </a:solidFill>
              <a:latin typeface="Source Sans Pro"/>
              <a:ea typeface="Source Sans Pro"/>
              <a:cs typeface="Source Sans Pro"/>
              <a:sym typeface="Source Sans Pro"/>
            </a:endParaRPr>
          </a:p>
        </p:txBody>
      </p:sp>
      <p:sp>
        <p:nvSpPr>
          <p:cNvPr id="809" name="Shape 809"/>
          <p:cNvSpPr/>
          <p:nvPr/>
        </p:nvSpPr>
        <p:spPr>
          <a:xfrm rot="-5400000">
            <a:off x="4435853" y="3007945"/>
            <a:ext cx="212700" cy="3107071"/>
          </a:xfrm>
          <a:prstGeom prst="leftBrace">
            <a:avLst>
              <a:gd name="adj1" fmla="val 8333"/>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b="1"/>
          </a:p>
        </p:txBody>
      </p:sp>
      <p:sp>
        <p:nvSpPr>
          <p:cNvPr id="810" name="Shape 810"/>
          <p:cNvSpPr txBox="1"/>
          <p:nvPr/>
        </p:nvSpPr>
        <p:spPr>
          <a:xfrm>
            <a:off x="3082447" y="4162681"/>
            <a:ext cx="959100" cy="38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solidFill>
                  <a:schemeClr val="accent1"/>
                </a:solidFill>
                <a:latin typeface="Source Sans Pro"/>
                <a:ea typeface="Source Sans Pro"/>
                <a:cs typeface="Source Sans Pro"/>
                <a:sym typeface="Source Sans Pro"/>
              </a:rPr>
              <a:t>Sun</a:t>
            </a:r>
            <a:endParaRPr dirty="0"/>
          </a:p>
        </p:txBody>
      </p:sp>
      <p:sp>
        <p:nvSpPr>
          <p:cNvPr id="811" name="Shape 811"/>
          <p:cNvSpPr txBox="1"/>
          <p:nvPr/>
        </p:nvSpPr>
        <p:spPr>
          <a:xfrm>
            <a:off x="4087964" y="4162681"/>
            <a:ext cx="959100" cy="38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813" name="Shape 813"/>
          <p:cNvSpPr txBox="1"/>
          <p:nvPr/>
        </p:nvSpPr>
        <p:spPr>
          <a:xfrm>
            <a:off x="5121082" y="4162681"/>
            <a:ext cx="959100" cy="38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817" name="Shape 817"/>
          <p:cNvSpPr txBox="1"/>
          <p:nvPr/>
        </p:nvSpPr>
        <p:spPr>
          <a:xfrm>
            <a:off x="3518170" y="4643264"/>
            <a:ext cx="2065200" cy="38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latin typeface="Source Sans Pro"/>
                <a:ea typeface="Source Sans Pro"/>
                <a:cs typeface="Source Sans Pro"/>
                <a:sym typeface="Source Sans Pro"/>
              </a:rPr>
              <a:t>Student Interns</a:t>
            </a:r>
            <a:endParaRPr dirty="0"/>
          </a:p>
        </p:txBody>
      </p:sp>
      <p:sp>
        <p:nvSpPr>
          <p:cNvPr id="26" name="Rectangle 25"/>
          <p:cNvSpPr/>
          <p:nvPr/>
        </p:nvSpPr>
        <p:spPr>
          <a:xfrm>
            <a:off x="4087964" y="3191241"/>
            <a:ext cx="949973" cy="99947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t>
            </a:r>
            <a:endParaRPr lang="en-US" sz="2400" dirty="0"/>
          </a:p>
        </p:txBody>
      </p:sp>
      <p:sp>
        <p:nvSpPr>
          <p:cNvPr id="27" name="Rectangle 26"/>
          <p:cNvSpPr/>
          <p:nvPr/>
        </p:nvSpPr>
        <p:spPr>
          <a:xfrm>
            <a:off x="5116271" y="3191736"/>
            <a:ext cx="949973" cy="99947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t>
            </a:r>
            <a:endParaRPr lang="en-US" sz="2400" dirty="0"/>
          </a:p>
        </p:txBody>
      </p:sp>
    </p:spTree>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5" name="Shape 835"/>
          <p:cNvSpPr txBox="1">
            <a:spLocks noGrp="1"/>
          </p:cNvSpPr>
          <p:nvPr>
            <p:ph type="sldNum" idx="12"/>
          </p:nvPr>
        </p:nvSpPr>
        <p:spPr>
          <a:prstGeom prst="rect">
            <a:avLst/>
          </a:prstGeom>
        </p:spPr>
        <p:txBody>
          <a:bodyPr spcFirstLastPara="1" wrap="square" lIns="91425" tIns="45700" rIns="91425" bIns="45700" anchor="ctr" anchorCtr="0">
            <a:noAutofit/>
          </a:bodyPr>
          <a:lstStyle/>
          <a:p>
            <a:pPr marL="0" lvl="0" indent="0" rtl="0">
              <a:spcBef>
                <a:spcPts val="0"/>
              </a:spcBef>
              <a:spcAft>
                <a:spcPts val="0"/>
              </a:spcAft>
              <a:buClr>
                <a:srgbClr val="898990"/>
              </a:buClr>
              <a:buSzPts val="800"/>
              <a:buFont typeface="Source Code Pro"/>
              <a:buNone/>
            </a:pPr>
            <a:fld id="{00000000-1234-1234-1234-123412341234}" type="slidenum">
              <a:rPr lang="en"/>
              <a:t>46</a:t>
            </a:fld>
            <a:endParaRPr/>
          </a:p>
        </p:txBody>
      </p:sp>
      <p:pic>
        <p:nvPicPr>
          <p:cNvPr id="5" name="Shape 79"/>
          <p:cNvPicPr preferRelativeResize="0"/>
          <p:nvPr/>
        </p:nvPicPr>
        <p:blipFill>
          <a:blip r:embed="rId3">
            <a:alphaModFix/>
          </a:blip>
          <a:stretch>
            <a:fillRect/>
          </a:stretch>
        </p:blipFill>
        <p:spPr>
          <a:xfrm>
            <a:off x="2576287" y="1272293"/>
            <a:ext cx="3616454" cy="1986503"/>
          </a:xfrm>
          <a:prstGeom prst="rect">
            <a:avLst/>
          </a:prstGeom>
          <a:noFill/>
          <a:ln>
            <a:noFill/>
          </a:ln>
        </p:spPr>
      </p:pic>
      <p:sp>
        <p:nvSpPr>
          <p:cNvPr id="6" name="Shape 80"/>
          <p:cNvSpPr txBox="1"/>
          <p:nvPr/>
        </p:nvSpPr>
        <p:spPr>
          <a:xfrm>
            <a:off x="2567628" y="3700467"/>
            <a:ext cx="3633773" cy="51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2C3E50"/>
                </a:solidFill>
                <a:latin typeface="Source Sans Pro"/>
                <a:ea typeface="Source Sans Pro"/>
                <a:cs typeface="Source Sans Pro"/>
                <a:sym typeface="Source Sans Pro"/>
              </a:rPr>
              <a:t>https://arcticdata.io</a:t>
            </a:r>
            <a:endParaRPr sz="2800" b="1" dirty="0">
              <a:solidFill>
                <a:srgbClr val="2C3E50"/>
              </a:solidFill>
              <a:latin typeface="Source Sans Pro"/>
              <a:ea typeface="Source Sans Pro"/>
              <a:cs typeface="Source Sans Pro"/>
              <a:sym typeface="Source Sans Pro"/>
            </a:endParaRP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5</a:t>
            </a:fld>
            <a:endParaRPr lang="uk-UA"/>
          </a:p>
        </p:txBody>
      </p:sp>
      <p:pic>
        <p:nvPicPr>
          <p:cNvPr id="5" name="Picture 4" descr="Screen Shot 2018-06-20 at 11.04.03 PM.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8460133" cy="5143500"/>
          </a:xfrm>
          <a:prstGeom prst="rect">
            <a:avLst/>
          </a:prstGeom>
        </p:spPr>
      </p:pic>
    </p:spTree>
    <p:extLst>
      <p:ext uri="{BB962C8B-B14F-4D97-AF65-F5344CB8AC3E}">
        <p14:creationId xmlns:p14="http://schemas.microsoft.com/office/powerpoint/2010/main" val="308399203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Connector 21"/>
          <p:cNvCxnSpPr/>
          <p:nvPr/>
        </p:nvCxnSpPr>
        <p:spPr>
          <a:xfrm>
            <a:off x="1280405" y="3363"/>
            <a:ext cx="0" cy="5143500"/>
          </a:xfrm>
          <a:prstGeom prst="line">
            <a:avLst/>
          </a:prstGeom>
          <a:noFill/>
          <a:ln w="50800" cap="flat">
            <a:solidFill>
              <a:srgbClr val="357098"/>
            </a:solidFill>
            <a:prstDash val="solid"/>
            <a:miter lim="400000"/>
          </a:ln>
          <a:effectLst/>
          <a:sp3d/>
        </p:spPr>
        <p:style>
          <a:lnRef idx="0">
            <a:scrgbClr r="0" g="0" b="0"/>
          </a:lnRef>
          <a:fillRef idx="0">
            <a:scrgbClr r="0" g="0" b="0"/>
          </a:fillRef>
          <a:effectRef idx="0">
            <a:scrgbClr r="0" g="0" b="0"/>
          </a:effectRef>
          <a:fontRef idx="none"/>
        </p:style>
      </p:cxnSp>
      <p:sp>
        <p:nvSpPr>
          <p:cNvPr id="8" name="Content Placeholder 2"/>
          <p:cNvSpPr txBox="1">
            <a:spLocks/>
          </p:cNvSpPr>
          <p:nvPr/>
        </p:nvSpPr>
        <p:spPr>
          <a:xfrm>
            <a:off x="1839539" y="947864"/>
            <a:ext cx="6925617" cy="3896470"/>
          </a:xfrm>
          <a:prstGeom prst="rect">
            <a:avLst/>
          </a:prstGeom>
        </p:spPr>
        <p:txBody>
          <a:bodyPr lIns="34299" tIns="17150" rIns="34299" bIns="17150"/>
          <a:lstStyle>
            <a:defPPr>
              <a:defRPr lang="en-US"/>
            </a:defPPr>
            <a:lvl1pPr algn="l" defTabSz="309645" rtl="0" eaLnBrk="0" fontAlgn="base" hangingPunct="0">
              <a:spcBef>
                <a:spcPct val="0"/>
              </a:spcBef>
              <a:spcAft>
                <a:spcPct val="0"/>
              </a:spcAft>
              <a:defRPr sz="1900" kern="1200">
                <a:solidFill>
                  <a:srgbClr val="F2F1F3"/>
                </a:solidFill>
                <a:latin typeface="Work Sans" charset="0"/>
                <a:ea typeface="ＭＳ Ｐゴシック" charset="0"/>
                <a:cs typeface="Work Sans" charset="0"/>
                <a:sym typeface="Work Sans" charset="0"/>
              </a:defRPr>
            </a:lvl1pPr>
            <a:lvl2pPr marL="171496" indent="-85748" algn="l" defTabSz="309645" rtl="0" eaLnBrk="0" fontAlgn="base" hangingPunct="0">
              <a:spcBef>
                <a:spcPct val="0"/>
              </a:spcBef>
              <a:spcAft>
                <a:spcPct val="0"/>
              </a:spcAft>
              <a:defRPr sz="1900" kern="1200">
                <a:solidFill>
                  <a:srgbClr val="000000"/>
                </a:solidFill>
                <a:latin typeface="Helvetica Light" charset="0"/>
                <a:ea typeface="ＭＳ Ｐゴシック" charset="0"/>
                <a:cs typeface="ＭＳ Ｐゴシック" charset="0"/>
                <a:sym typeface="Helvetica Light" charset="0"/>
              </a:defRPr>
            </a:lvl2pPr>
            <a:lvl3pPr marL="342991" indent="-171496" algn="l" defTabSz="309645" rtl="0" eaLnBrk="0" fontAlgn="base" hangingPunct="0">
              <a:spcBef>
                <a:spcPct val="0"/>
              </a:spcBef>
              <a:spcAft>
                <a:spcPct val="0"/>
              </a:spcAft>
              <a:defRPr sz="1900" kern="1200">
                <a:solidFill>
                  <a:srgbClr val="000000"/>
                </a:solidFill>
                <a:latin typeface="Helvetica Light" charset="0"/>
                <a:ea typeface="ＭＳ Ｐゴシック" charset="0"/>
                <a:cs typeface="ＭＳ Ｐゴシック" charset="0"/>
                <a:sym typeface="Helvetica Light" charset="0"/>
              </a:defRPr>
            </a:lvl3pPr>
            <a:lvl4pPr marL="514487" indent="-257244" algn="l" defTabSz="309645" rtl="0" eaLnBrk="0" fontAlgn="base" hangingPunct="0">
              <a:spcBef>
                <a:spcPct val="0"/>
              </a:spcBef>
              <a:spcAft>
                <a:spcPct val="0"/>
              </a:spcAft>
              <a:defRPr sz="1900" kern="1200">
                <a:solidFill>
                  <a:srgbClr val="000000"/>
                </a:solidFill>
                <a:latin typeface="Helvetica Light" charset="0"/>
                <a:ea typeface="ＭＳ Ｐゴシック" charset="0"/>
                <a:cs typeface="ＭＳ Ｐゴシック" charset="0"/>
                <a:sym typeface="Helvetica Light" charset="0"/>
              </a:defRPr>
            </a:lvl4pPr>
            <a:lvl5pPr marL="685983" indent="-342991" algn="l" defTabSz="309645" rtl="0" eaLnBrk="0" fontAlgn="base" hangingPunct="0">
              <a:spcBef>
                <a:spcPct val="0"/>
              </a:spcBef>
              <a:spcAft>
                <a:spcPct val="0"/>
              </a:spcAft>
              <a:defRPr sz="1900" kern="1200">
                <a:solidFill>
                  <a:srgbClr val="000000"/>
                </a:solidFill>
                <a:latin typeface="Helvetica Light" charset="0"/>
                <a:ea typeface="ＭＳ Ｐゴシック" charset="0"/>
                <a:cs typeface="ＭＳ Ｐゴシック" charset="0"/>
                <a:sym typeface="Helvetica Light" charset="0"/>
              </a:defRPr>
            </a:lvl5pPr>
            <a:lvl6pPr marL="857479" algn="l" defTabSz="171496" rtl="0" eaLnBrk="1" latinLnBrk="0" hangingPunct="1">
              <a:defRPr sz="1900" kern="1200">
                <a:solidFill>
                  <a:srgbClr val="000000"/>
                </a:solidFill>
                <a:latin typeface="Helvetica Light" charset="0"/>
                <a:ea typeface="ＭＳ Ｐゴシック" charset="0"/>
                <a:cs typeface="ＭＳ Ｐゴシック" charset="0"/>
                <a:sym typeface="Helvetica Light" charset="0"/>
              </a:defRPr>
            </a:lvl6pPr>
            <a:lvl7pPr marL="1028974" algn="l" defTabSz="171496" rtl="0" eaLnBrk="1" latinLnBrk="0" hangingPunct="1">
              <a:defRPr sz="1900" kern="1200">
                <a:solidFill>
                  <a:srgbClr val="000000"/>
                </a:solidFill>
                <a:latin typeface="Helvetica Light" charset="0"/>
                <a:ea typeface="ＭＳ Ｐゴシック" charset="0"/>
                <a:cs typeface="ＭＳ Ｐゴシック" charset="0"/>
                <a:sym typeface="Helvetica Light" charset="0"/>
              </a:defRPr>
            </a:lvl7pPr>
            <a:lvl8pPr marL="1200470" algn="l" defTabSz="171496" rtl="0" eaLnBrk="1" latinLnBrk="0" hangingPunct="1">
              <a:defRPr sz="1900" kern="1200">
                <a:solidFill>
                  <a:srgbClr val="000000"/>
                </a:solidFill>
                <a:latin typeface="Helvetica Light" charset="0"/>
                <a:ea typeface="ＭＳ Ｐゴシック" charset="0"/>
                <a:cs typeface="ＭＳ Ｐゴシック" charset="0"/>
                <a:sym typeface="Helvetica Light" charset="0"/>
              </a:defRPr>
            </a:lvl8pPr>
            <a:lvl9pPr marL="1371966" algn="l" defTabSz="171496" rtl="0" eaLnBrk="1" latinLnBrk="0" hangingPunct="1">
              <a:defRPr sz="1900" kern="1200">
                <a:solidFill>
                  <a:srgbClr val="000000"/>
                </a:solidFill>
                <a:latin typeface="Helvetica Light" charset="0"/>
                <a:ea typeface="ＭＳ Ｐゴシック" charset="0"/>
                <a:cs typeface="ＭＳ Ｐゴシック" charset="0"/>
                <a:sym typeface="Helvetica Light" charset="0"/>
              </a:defRPr>
            </a:lvl9pPr>
          </a:lstStyle>
          <a:p>
            <a:pPr>
              <a:lnSpc>
                <a:spcPct val="120000"/>
              </a:lnSpc>
              <a:spcBef>
                <a:spcPts val="1200"/>
              </a:spcBef>
            </a:pPr>
            <a:endParaRPr lang="en-US" sz="2000" dirty="0" smtClean="0">
              <a:solidFill>
                <a:srgbClr val="646B7A"/>
              </a:solidFill>
              <a:latin typeface="Raleway"/>
              <a:cs typeface="Raleway"/>
            </a:endParaRPr>
          </a:p>
          <a:p>
            <a:pPr>
              <a:lnSpc>
                <a:spcPct val="120000"/>
              </a:lnSpc>
              <a:spcBef>
                <a:spcPts val="1200"/>
              </a:spcBef>
            </a:pPr>
            <a:r>
              <a:rPr lang="en-US" sz="2400" dirty="0" smtClean="0">
                <a:solidFill>
                  <a:srgbClr val="646B7A"/>
                </a:solidFill>
                <a:latin typeface="Raleway"/>
                <a:cs typeface="Raleway"/>
              </a:rPr>
              <a:t>Preserve the data </a:t>
            </a:r>
          </a:p>
          <a:p>
            <a:pPr>
              <a:lnSpc>
                <a:spcPct val="120000"/>
              </a:lnSpc>
              <a:spcBef>
                <a:spcPts val="1200"/>
              </a:spcBef>
            </a:pPr>
            <a:r>
              <a:rPr lang="en-US" sz="2400" dirty="0" smtClean="0">
                <a:solidFill>
                  <a:srgbClr val="646B7A"/>
                </a:solidFill>
                <a:latin typeface="Raleway"/>
                <a:cs typeface="Raleway"/>
              </a:rPr>
              <a:t>Preserve the software workflow</a:t>
            </a:r>
          </a:p>
          <a:p>
            <a:pPr>
              <a:lnSpc>
                <a:spcPct val="120000"/>
              </a:lnSpc>
              <a:spcBef>
                <a:spcPts val="1200"/>
              </a:spcBef>
            </a:pPr>
            <a:r>
              <a:rPr lang="en-US" sz="2400" dirty="0" smtClean="0">
                <a:solidFill>
                  <a:srgbClr val="646B7A"/>
                </a:solidFill>
                <a:latin typeface="Raleway"/>
                <a:cs typeface="Raleway"/>
              </a:rPr>
              <a:t>Document what you did</a:t>
            </a:r>
          </a:p>
          <a:p>
            <a:pPr>
              <a:lnSpc>
                <a:spcPct val="120000"/>
              </a:lnSpc>
              <a:spcBef>
                <a:spcPts val="1200"/>
              </a:spcBef>
            </a:pPr>
            <a:r>
              <a:rPr lang="en-US" sz="2400" dirty="0" smtClean="0">
                <a:solidFill>
                  <a:srgbClr val="646B7A"/>
                </a:solidFill>
                <a:latin typeface="Raleway"/>
                <a:cs typeface="Raleway"/>
              </a:rPr>
              <a:t>Describe how to interpret it all</a:t>
            </a:r>
            <a:endParaRPr lang="en-US" sz="2000" dirty="0" smtClean="0">
              <a:solidFill>
                <a:srgbClr val="646B7A"/>
              </a:solidFill>
              <a:latin typeface="Raleway"/>
              <a:cs typeface="Raleway"/>
            </a:endParaRPr>
          </a:p>
        </p:txBody>
      </p:sp>
      <p:sp>
        <p:nvSpPr>
          <p:cNvPr id="7" name="Title 6"/>
          <p:cNvSpPr>
            <a:spLocks noGrp="1"/>
          </p:cNvSpPr>
          <p:nvPr>
            <p:ph type="title"/>
          </p:nvPr>
        </p:nvSpPr>
        <p:spPr/>
        <p:txBody>
          <a:bodyPr/>
          <a:lstStyle/>
          <a:p>
            <a:r>
              <a:rPr lang="en-US" dirty="0"/>
              <a:t>Practical </a:t>
            </a:r>
            <a:r>
              <a:rPr lang="en-US" dirty="0" smtClean="0"/>
              <a:t>Reproducibility</a:t>
            </a:r>
            <a:endParaRPr lang="en-US" dirty="0"/>
          </a:p>
        </p:txBody>
      </p:sp>
      <p:sp>
        <p:nvSpPr>
          <p:cNvPr id="10" name="Slide Number Placeholder 4"/>
          <p:cNvSpPr>
            <a:spLocks noGrp="1"/>
          </p:cNvSpPr>
          <p:nvPr>
            <p:ph type="sldNum" idx="12"/>
          </p:nvPr>
        </p:nvSpPr>
        <p:spPr/>
        <p:txBody>
          <a:bodyPr/>
          <a:lstStyle/>
          <a:p>
            <a:pPr>
              <a:defRPr/>
            </a:pPr>
            <a:fld id="{8F55EFAA-459D-C540-A99B-51BBCBF043E1}" type="slidenum">
              <a:rPr lang="en-US" smtClean="0"/>
              <a:pPr>
                <a:defRPr/>
              </a:pPr>
              <a:t>6</a:t>
            </a:fld>
            <a:endParaRPr lang="en-US" dirty="0"/>
          </a:p>
        </p:txBody>
      </p:sp>
      <p:sp>
        <p:nvSpPr>
          <p:cNvPr id="17" name="Shape 299"/>
          <p:cNvSpPr>
            <a:spLocks noChangeAspect="1"/>
          </p:cNvSpPr>
          <p:nvPr/>
        </p:nvSpPr>
        <p:spPr bwMode="auto">
          <a:xfrm>
            <a:off x="1011001" y="886051"/>
            <a:ext cx="548283" cy="548132"/>
          </a:xfrm>
          <a:prstGeom prst="ellipse">
            <a:avLst/>
          </a:prstGeom>
          <a:gradFill flip="none" rotWithShape="1">
            <a:gsLst>
              <a:gs pos="0">
                <a:srgbClr val="3F9897"/>
              </a:gs>
              <a:gs pos="100000">
                <a:srgbClr val="336799"/>
              </a:gs>
            </a:gsLst>
            <a:path path="circle">
              <a:fillToRect l="100000" t="100000"/>
            </a:path>
            <a:tileRect r="-100000" b="-100000"/>
          </a:gradFill>
          <a:ln w="12700" cap="flat">
            <a:noFill/>
            <a:miter lim="400000"/>
          </a:ln>
          <a:effectLst/>
        </p:spPr>
        <p:txBody>
          <a:bodyPr lIns="19055" tIns="19055" rIns="19055" bIns="19055" anchor="ctr"/>
          <a:lstStyle/>
          <a:p>
            <a:pPr algn="ctr" eaLnBrk="1" fontAlgn="auto">
              <a:spcBef>
                <a:spcPts val="0"/>
              </a:spcBef>
              <a:spcAft>
                <a:spcPts val="0"/>
              </a:spcAft>
              <a:defRPr sz="3200">
                <a:solidFill>
                  <a:srgbClr val="FFFFFF"/>
                </a:solidFill>
              </a:defRPr>
            </a:pPr>
            <a:endParaRPr sz="2300" kern="0" dirty="0">
              <a:solidFill>
                <a:srgbClr val="FFFFFF"/>
              </a:solidFill>
              <a:latin typeface="Raleway"/>
              <a:ea typeface="+mn-ea"/>
              <a:cs typeface="Raleway"/>
              <a:sym typeface="Helvetica Light"/>
            </a:endParaRPr>
          </a:p>
        </p:txBody>
      </p:sp>
      <p:sp>
        <p:nvSpPr>
          <p:cNvPr id="18" name="Shape 299"/>
          <p:cNvSpPr>
            <a:spLocks noChangeAspect="1"/>
          </p:cNvSpPr>
          <p:nvPr/>
        </p:nvSpPr>
        <p:spPr bwMode="auto">
          <a:xfrm>
            <a:off x="1011001" y="1647132"/>
            <a:ext cx="548283" cy="548132"/>
          </a:xfrm>
          <a:prstGeom prst="ellipse">
            <a:avLst/>
          </a:prstGeom>
          <a:gradFill flip="none" rotWithShape="1">
            <a:gsLst>
              <a:gs pos="0">
                <a:srgbClr val="3F9897"/>
              </a:gs>
              <a:gs pos="100000">
                <a:srgbClr val="336799"/>
              </a:gs>
            </a:gsLst>
            <a:path path="circle">
              <a:fillToRect l="100000" t="100000"/>
            </a:path>
            <a:tileRect r="-100000" b="-100000"/>
          </a:gradFill>
          <a:ln w="12700" cap="flat">
            <a:noFill/>
            <a:miter lim="400000"/>
          </a:ln>
          <a:effectLst/>
        </p:spPr>
        <p:txBody>
          <a:bodyPr lIns="19055" tIns="19055" rIns="19055" bIns="19055" anchor="ctr"/>
          <a:lstStyle/>
          <a:p>
            <a:pPr algn="ctr" eaLnBrk="1" fontAlgn="auto">
              <a:spcBef>
                <a:spcPts val="0"/>
              </a:spcBef>
              <a:spcAft>
                <a:spcPts val="0"/>
              </a:spcAft>
              <a:defRPr sz="3200">
                <a:solidFill>
                  <a:srgbClr val="FFFFFF"/>
                </a:solidFill>
              </a:defRPr>
            </a:pPr>
            <a:endParaRPr sz="2300" kern="0" dirty="0">
              <a:solidFill>
                <a:srgbClr val="FFFFFF"/>
              </a:solidFill>
              <a:latin typeface="Raleway"/>
              <a:ea typeface="+mn-ea"/>
              <a:cs typeface="Raleway"/>
              <a:sym typeface="Helvetica Light"/>
            </a:endParaRPr>
          </a:p>
        </p:txBody>
      </p:sp>
      <p:sp>
        <p:nvSpPr>
          <p:cNvPr id="19" name="Shape 299"/>
          <p:cNvSpPr>
            <a:spLocks noChangeAspect="1"/>
          </p:cNvSpPr>
          <p:nvPr/>
        </p:nvSpPr>
        <p:spPr bwMode="auto">
          <a:xfrm>
            <a:off x="1011001" y="2408213"/>
            <a:ext cx="548283" cy="548132"/>
          </a:xfrm>
          <a:prstGeom prst="ellipse">
            <a:avLst/>
          </a:prstGeom>
          <a:gradFill flip="none" rotWithShape="1">
            <a:gsLst>
              <a:gs pos="0">
                <a:srgbClr val="3F9897"/>
              </a:gs>
              <a:gs pos="100000">
                <a:srgbClr val="336799"/>
              </a:gs>
            </a:gsLst>
            <a:path path="circle">
              <a:fillToRect l="100000" t="100000"/>
            </a:path>
            <a:tileRect r="-100000" b="-100000"/>
          </a:gradFill>
          <a:ln w="12700" cap="flat">
            <a:noFill/>
            <a:miter lim="400000"/>
          </a:ln>
          <a:effectLst/>
        </p:spPr>
        <p:txBody>
          <a:bodyPr lIns="19055" tIns="19055" rIns="19055" bIns="19055" anchor="ctr"/>
          <a:lstStyle/>
          <a:p>
            <a:pPr algn="ctr" eaLnBrk="1" fontAlgn="auto">
              <a:spcBef>
                <a:spcPts val="0"/>
              </a:spcBef>
              <a:spcAft>
                <a:spcPts val="0"/>
              </a:spcAft>
              <a:defRPr sz="3200">
                <a:solidFill>
                  <a:srgbClr val="FFFFFF"/>
                </a:solidFill>
              </a:defRPr>
            </a:pPr>
            <a:endParaRPr sz="2300" kern="0" dirty="0">
              <a:solidFill>
                <a:srgbClr val="FFFFFF"/>
              </a:solidFill>
              <a:latin typeface="Raleway"/>
              <a:ea typeface="+mn-ea"/>
              <a:cs typeface="Raleway"/>
              <a:sym typeface="Helvetica Light"/>
            </a:endParaRPr>
          </a:p>
        </p:txBody>
      </p:sp>
      <p:sp>
        <p:nvSpPr>
          <p:cNvPr id="20" name="Shape 299"/>
          <p:cNvSpPr>
            <a:spLocks noChangeAspect="1"/>
          </p:cNvSpPr>
          <p:nvPr/>
        </p:nvSpPr>
        <p:spPr bwMode="auto">
          <a:xfrm>
            <a:off x="1011001" y="3169294"/>
            <a:ext cx="548283" cy="548132"/>
          </a:xfrm>
          <a:prstGeom prst="ellipse">
            <a:avLst/>
          </a:prstGeom>
          <a:gradFill flip="none" rotWithShape="1">
            <a:gsLst>
              <a:gs pos="0">
                <a:srgbClr val="3F9897"/>
              </a:gs>
              <a:gs pos="100000">
                <a:srgbClr val="336799"/>
              </a:gs>
            </a:gsLst>
            <a:path path="circle">
              <a:fillToRect l="100000" t="100000"/>
            </a:path>
            <a:tileRect r="-100000" b="-100000"/>
          </a:gradFill>
          <a:ln w="12700" cap="flat">
            <a:noFill/>
            <a:miter lim="400000"/>
          </a:ln>
          <a:effectLst/>
        </p:spPr>
        <p:txBody>
          <a:bodyPr lIns="19055" tIns="19055" rIns="19055" bIns="19055" anchor="ctr"/>
          <a:lstStyle/>
          <a:p>
            <a:pPr algn="ctr" eaLnBrk="1" fontAlgn="auto">
              <a:spcBef>
                <a:spcPts val="0"/>
              </a:spcBef>
              <a:spcAft>
                <a:spcPts val="0"/>
              </a:spcAft>
              <a:defRPr sz="3200">
                <a:solidFill>
                  <a:srgbClr val="FFFFFF"/>
                </a:solidFill>
              </a:defRPr>
            </a:pPr>
            <a:endParaRPr sz="2300" kern="0" dirty="0">
              <a:solidFill>
                <a:srgbClr val="FFFFFF"/>
              </a:solidFill>
              <a:latin typeface="Raleway"/>
              <a:ea typeface="+mn-ea"/>
              <a:cs typeface="Raleway"/>
              <a:sym typeface="Helvetica Light"/>
            </a:endParaRPr>
          </a:p>
        </p:txBody>
      </p:sp>
      <p:sp>
        <p:nvSpPr>
          <p:cNvPr id="21" name="Shape 299"/>
          <p:cNvSpPr>
            <a:spLocks noChangeAspect="1"/>
          </p:cNvSpPr>
          <p:nvPr/>
        </p:nvSpPr>
        <p:spPr bwMode="auto">
          <a:xfrm>
            <a:off x="1011001" y="3930378"/>
            <a:ext cx="548283" cy="548132"/>
          </a:xfrm>
          <a:prstGeom prst="ellipse">
            <a:avLst/>
          </a:prstGeom>
          <a:gradFill flip="none" rotWithShape="1">
            <a:gsLst>
              <a:gs pos="0">
                <a:srgbClr val="3F9897"/>
              </a:gs>
              <a:gs pos="100000">
                <a:srgbClr val="336799"/>
              </a:gs>
            </a:gsLst>
            <a:path path="circle">
              <a:fillToRect l="100000" t="100000"/>
            </a:path>
            <a:tileRect r="-100000" b="-100000"/>
          </a:gradFill>
          <a:ln w="12700" cap="flat">
            <a:noFill/>
            <a:miter lim="400000"/>
          </a:ln>
          <a:effectLst/>
        </p:spPr>
        <p:txBody>
          <a:bodyPr lIns="19055" tIns="19055" rIns="19055" bIns="19055" anchor="ctr"/>
          <a:lstStyle/>
          <a:p>
            <a:pPr algn="ctr" eaLnBrk="1" fontAlgn="auto">
              <a:spcBef>
                <a:spcPts val="0"/>
              </a:spcBef>
              <a:spcAft>
                <a:spcPts val="0"/>
              </a:spcAft>
              <a:defRPr sz="3200">
                <a:solidFill>
                  <a:srgbClr val="FFFFFF"/>
                </a:solidFill>
              </a:defRPr>
            </a:pPr>
            <a:endParaRPr sz="2300" kern="0" dirty="0">
              <a:solidFill>
                <a:srgbClr val="FFFFFF"/>
              </a:solidFill>
              <a:latin typeface="Raleway"/>
              <a:ea typeface="+mn-ea"/>
              <a:cs typeface="Raleway"/>
              <a:sym typeface="Helvetica Light"/>
            </a:endParaRPr>
          </a:p>
        </p:txBody>
      </p:sp>
      <p:pic>
        <p:nvPicPr>
          <p:cNvPr id="11" name="Picture 10" descr="knb-logo-tile.pn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375524" y="4352032"/>
            <a:ext cx="540732" cy="540232"/>
          </a:xfrm>
          <a:prstGeom prst="rect">
            <a:avLst/>
          </a:prstGeom>
        </p:spPr>
      </p:pic>
      <p:pic>
        <p:nvPicPr>
          <p:cNvPr id="13" name="Picture 1" descr="DataONE_LOGO_Transparent.tif"/>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bwMode="auto">
          <a:xfrm>
            <a:off x="6278605" y="4318773"/>
            <a:ext cx="2260923" cy="540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10427" y="971960"/>
            <a:ext cx="2229102" cy="1223304"/>
          </a:xfrm>
          <a:prstGeom prst="rect">
            <a:avLst/>
          </a:prstGeom>
        </p:spPr>
      </p:pic>
    </p:spTree>
    <p:extLst>
      <p:ext uri="{BB962C8B-B14F-4D97-AF65-F5344CB8AC3E}">
        <p14:creationId xmlns:p14="http://schemas.microsoft.com/office/powerpoint/2010/main" val="25504446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uk-UA" smtClean="0"/>
              <a:t>7</a:t>
            </a:fld>
            <a:endParaRPr lang="uk-UA"/>
          </a:p>
        </p:txBody>
      </p:sp>
      <p:sp>
        <p:nvSpPr>
          <p:cNvPr id="7" name="TextBox 6"/>
          <p:cNvSpPr txBox="1"/>
          <p:nvPr/>
        </p:nvSpPr>
        <p:spPr>
          <a:xfrm>
            <a:off x="2389124" y="1868414"/>
            <a:ext cx="4063534" cy="1200329"/>
          </a:xfrm>
          <a:prstGeom prst="rect">
            <a:avLst/>
          </a:prstGeom>
          <a:noFill/>
        </p:spPr>
        <p:txBody>
          <a:bodyPr wrap="none" rtlCol="0">
            <a:spAutoFit/>
          </a:bodyPr>
          <a:lstStyle/>
          <a:p>
            <a:pPr algn="ctr"/>
            <a:r>
              <a:rPr lang="en-US" sz="3600" b="1" dirty="0" smtClean="0">
                <a:latin typeface="Source Sans Pro"/>
                <a:cs typeface="Source Sans Pro"/>
              </a:rPr>
              <a:t>Data and Metadata </a:t>
            </a:r>
          </a:p>
          <a:p>
            <a:pPr algn="ctr"/>
            <a:r>
              <a:rPr lang="en-US" sz="3600" b="1" dirty="0" smtClean="0">
                <a:latin typeface="Source Sans Pro"/>
                <a:cs typeface="Source Sans Pro"/>
              </a:rPr>
              <a:t>Guidelines</a:t>
            </a:r>
            <a:endParaRPr lang="en-US" sz="3600" b="1" dirty="0">
              <a:latin typeface="Source Sans Pro"/>
              <a:cs typeface="Source Sans Pro"/>
            </a:endParaRPr>
          </a:p>
        </p:txBody>
      </p:sp>
    </p:spTree>
    <p:extLst>
      <p:ext uri="{BB962C8B-B14F-4D97-AF65-F5344CB8AC3E}">
        <p14:creationId xmlns:p14="http://schemas.microsoft.com/office/powerpoint/2010/main" val="225351581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1346557" y="70994"/>
            <a:ext cx="7116000" cy="8574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dirty="0" smtClean="0"/>
              <a:t>A </a:t>
            </a:r>
            <a:r>
              <a:rPr lang="en" dirty="0" smtClean="0"/>
              <a:t>Data </a:t>
            </a:r>
            <a:r>
              <a:rPr lang="en" dirty="0"/>
              <a:t>Life Cycle</a:t>
            </a:r>
            <a:endParaRPr dirty="0"/>
          </a:p>
        </p:txBody>
      </p:sp>
      <p:pic>
        <p:nvPicPr>
          <p:cNvPr id="141" name="Shape 141"/>
          <p:cNvPicPr preferRelativeResize="0"/>
          <p:nvPr/>
        </p:nvPicPr>
        <p:blipFill>
          <a:blip r:embed="rId3">
            <a:alphaModFix/>
          </a:blip>
          <a:stretch>
            <a:fillRect/>
          </a:stretch>
        </p:blipFill>
        <p:spPr>
          <a:xfrm>
            <a:off x="2615625" y="1311412"/>
            <a:ext cx="4577850" cy="3438713"/>
          </a:xfrm>
          <a:prstGeom prst="rect">
            <a:avLst/>
          </a:prstGeom>
          <a:noFill/>
          <a:ln>
            <a:noFill/>
          </a:ln>
        </p:spPr>
      </p:pic>
      <p:sp>
        <p:nvSpPr>
          <p:cNvPr id="142" name="Shape 142"/>
          <p:cNvSpPr txBox="1"/>
          <p:nvPr/>
        </p:nvSpPr>
        <p:spPr>
          <a:xfrm>
            <a:off x="7563300" y="4892275"/>
            <a:ext cx="1580700" cy="2571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solidFill>
                  <a:srgbClr val="B7B7B7"/>
                </a:solidFill>
                <a:latin typeface="Source Sans Pro"/>
                <a:ea typeface="Source Sans Pro"/>
                <a:cs typeface="Source Sans Pro"/>
                <a:sym typeface="Source Sans Pro"/>
              </a:rPr>
              <a:t>https://www.dataone.org/best-practices</a:t>
            </a:r>
            <a:endParaRPr sz="600">
              <a:solidFill>
                <a:srgbClr val="B7B7B7"/>
              </a:solidFill>
              <a:latin typeface="Source Sans Pro"/>
              <a:ea typeface="Source Sans Pro"/>
              <a:cs typeface="Source Sans Pro"/>
              <a:sym typeface="Source Sans Pro"/>
            </a:endParaRPr>
          </a:p>
        </p:txBody>
      </p:sp>
      <p:sp>
        <p:nvSpPr>
          <p:cNvPr id="143" name="Shape 143"/>
          <p:cNvSpPr txBox="1">
            <a:spLocks noGrp="1"/>
          </p:cNvSpPr>
          <p:nvPr>
            <p:ph type="sldNum" idx="12"/>
          </p:nvPr>
        </p:nvSpPr>
        <p:spPr>
          <a:xfrm>
            <a:off x="0" y="4892275"/>
            <a:ext cx="889200" cy="273900"/>
          </a:xfrm>
          <a:prstGeom prst="rect">
            <a:avLst/>
          </a:prstGeom>
        </p:spPr>
        <p:txBody>
          <a:bodyPr spcFirstLastPara="1" wrap="square" lIns="91425" tIns="45700" rIns="91425" bIns="45700" anchor="ctr" anchorCtr="0">
            <a:noAutofit/>
          </a:bodyPr>
          <a:lstStyle/>
          <a:p>
            <a:pPr marL="0" lvl="0" indent="0">
              <a:spcBef>
                <a:spcPts val="0"/>
              </a:spcBef>
              <a:spcAft>
                <a:spcPts val="0"/>
              </a:spcAft>
              <a:buClr>
                <a:srgbClr val="898990"/>
              </a:buClr>
              <a:buSzPts val="800"/>
              <a:buFont typeface="Source Code Pro"/>
              <a:buNone/>
            </a:pPr>
            <a:fld id="{00000000-1234-1234-1234-123412341234}" type="slidenum">
              <a:rPr lang="en"/>
              <a:t>8</a:t>
            </a:fld>
            <a:endParaRPr/>
          </a:p>
        </p:txBody>
      </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346557" y="70994"/>
            <a:ext cx="7116000" cy="857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smtClean="0"/>
              <a:t>A </a:t>
            </a:r>
            <a:r>
              <a:rPr lang="en" dirty="0" smtClean="0"/>
              <a:t>Data </a:t>
            </a:r>
            <a:r>
              <a:rPr lang="en" dirty="0"/>
              <a:t>Life Cycle</a:t>
            </a:r>
            <a:endParaRPr dirty="0"/>
          </a:p>
        </p:txBody>
      </p:sp>
      <p:pic>
        <p:nvPicPr>
          <p:cNvPr id="149" name="Shape 149"/>
          <p:cNvPicPr preferRelativeResize="0"/>
          <p:nvPr/>
        </p:nvPicPr>
        <p:blipFill>
          <a:blip r:embed="rId3">
            <a:alphaModFix/>
          </a:blip>
          <a:stretch>
            <a:fillRect/>
          </a:stretch>
        </p:blipFill>
        <p:spPr>
          <a:xfrm>
            <a:off x="2615625" y="1311412"/>
            <a:ext cx="4577850" cy="3438713"/>
          </a:xfrm>
          <a:prstGeom prst="rect">
            <a:avLst/>
          </a:prstGeom>
          <a:noFill/>
          <a:ln>
            <a:noFill/>
          </a:ln>
        </p:spPr>
      </p:pic>
      <p:sp>
        <p:nvSpPr>
          <p:cNvPr id="150" name="Shape 150"/>
          <p:cNvSpPr/>
          <p:nvPr/>
        </p:nvSpPr>
        <p:spPr>
          <a:xfrm>
            <a:off x="5382828" y="3606859"/>
            <a:ext cx="1133700" cy="958200"/>
          </a:xfrm>
          <a:prstGeom prst="ellipse">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txBox="1"/>
          <p:nvPr/>
        </p:nvSpPr>
        <p:spPr>
          <a:xfrm>
            <a:off x="7563300" y="4892275"/>
            <a:ext cx="1580700" cy="2571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600">
                <a:solidFill>
                  <a:srgbClr val="B7B7B7"/>
                </a:solidFill>
                <a:latin typeface="Source Sans Pro"/>
                <a:ea typeface="Source Sans Pro"/>
                <a:cs typeface="Source Sans Pro"/>
                <a:sym typeface="Source Sans Pro"/>
              </a:rPr>
              <a:t>https://www.dataone.org/best-practices</a:t>
            </a:r>
            <a:endParaRPr sz="600">
              <a:solidFill>
                <a:srgbClr val="B7B7B7"/>
              </a:solidFill>
              <a:latin typeface="Source Sans Pro"/>
              <a:ea typeface="Source Sans Pro"/>
              <a:cs typeface="Source Sans Pro"/>
              <a:sym typeface="Source Sans Pro"/>
            </a:endParaRPr>
          </a:p>
        </p:txBody>
      </p:sp>
      <p:sp>
        <p:nvSpPr>
          <p:cNvPr id="152" name="Shape 152"/>
          <p:cNvSpPr txBox="1">
            <a:spLocks noGrp="1"/>
          </p:cNvSpPr>
          <p:nvPr>
            <p:ph type="sldNum" idx="12"/>
          </p:nvPr>
        </p:nvSpPr>
        <p:spPr>
          <a:xfrm>
            <a:off x="0" y="4892275"/>
            <a:ext cx="889200" cy="273900"/>
          </a:xfrm>
          <a:prstGeom prst="rect">
            <a:avLst/>
          </a:prstGeom>
        </p:spPr>
        <p:txBody>
          <a:bodyPr spcFirstLastPara="1" wrap="square" lIns="91425" tIns="45700" rIns="91425" bIns="45700" anchor="ctr" anchorCtr="0">
            <a:noAutofit/>
          </a:bodyPr>
          <a:lstStyle/>
          <a:p>
            <a:pPr marL="0" lvl="0" indent="0" rtl="0">
              <a:spcBef>
                <a:spcPts val="0"/>
              </a:spcBef>
              <a:spcAft>
                <a:spcPts val="0"/>
              </a:spcAft>
              <a:buClr>
                <a:srgbClr val="898990"/>
              </a:buClr>
              <a:buSzPts val="800"/>
              <a:buFont typeface="Source Code Pro"/>
              <a:buNone/>
            </a:pPr>
            <a:fld id="{00000000-1234-1234-1234-123412341234}" type="slidenum">
              <a:rPr lang="en"/>
              <a:t>9</a:t>
            </a:fld>
            <a:endParaRPr/>
          </a:p>
        </p:txBody>
      </p:sp>
      <p:cxnSp>
        <p:nvCxnSpPr>
          <p:cNvPr id="3" name="Curved Connector 2"/>
          <p:cNvCxnSpPr/>
          <p:nvPr/>
        </p:nvCxnSpPr>
        <p:spPr>
          <a:xfrm rot="10800000">
            <a:off x="4154034" y="2242273"/>
            <a:ext cx="1713210" cy="780495"/>
          </a:xfrm>
          <a:prstGeom prst="curvedConnector3">
            <a:avLst>
              <a:gd name="adj1" fmla="val 100193"/>
            </a:avLst>
          </a:prstGeom>
          <a:ln>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rctica_theme_2016">
  <a:themeElements>
    <a:clrScheme name="Arctica">
      <a:dk1>
        <a:srgbClr val="171A3E"/>
      </a:dk1>
      <a:lt1>
        <a:srgbClr val="FFFFFF"/>
      </a:lt1>
      <a:dk2>
        <a:srgbClr val="565656"/>
      </a:dk2>
      <a:lt2>
        <a:srgbClr val="ABBEC8"/>
      </a:lt2>
      <a:accent1>
        <a:srgbClr val="073D4D"/>
      </a:accent1>
      <a:accent2>
        <a:srgbClr val="1B786B"/>
      </a:accent2>
      <a:accent3>
        <a:srgbClr val="4CEE63"/>
      </a:accent3>
      <a:accent4>
        <a:srgbClr val="6DFFA1"/>
      </a:accent4>
      <a:accent5>
        <a:srgbClr val="1B786B"/>
      </a:accent5>
      <a:accent6>
        <a:srgbClr val="A8E0E6"/>
      </a:accent6>
      <a:hlink>
        <a:srgbClr val="80B50C"/>
      </a:hlink>
      <a:folHlink>
        <a:srgbClr val="80B50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475</TotalTime>
  <Words>1285</Words>
  <Application>Microsoft Macintosh PowerPoint</Application>
  <PresentationFormat>On-screen Show (16:9)</PresentationFormat>
  <Paragraphs>367</Paragraphs>
  <Slides>46</Slides>
  <Notes>14</Notes>
  <HiddenSlides>0</HiddenSlides>
  <MMClips>0</MMClips>
  <ScaleCrop>false</ScaleCrop>
  <HeadingPairs>
    <vt:vector size="4" baseType="variant">
      <vt:variant>
        <vt:lpstr>Theme</vt:lpstr>
      </vt:variant>
      <vt:variant>
        <vt:i4>2</vt:i4>
      </vt:variant>
      <vt:variant>
        <vt:lpstr>Slide Titles</vt:lpstr>
      </vt:variant>
      <vt:variant>
        <vt:i4>46</vt:i4>
      </vt:variant>
    </vt:vector>
  </HeadingPairs>
  <TitlesOfParts>
    <vt:vector size="48" baseType="lpstr">
      <vt:lpstr>Simple Light</vt:lpstr>
      <vt:lpstr>Arctica_theme_2016</vt:lpstr>
      <vt:lpstr>Best Practices: Data and Metadata Submission</vt:lpstr>
      <vt:lpstr>Computational Reproducibility</vt:lpstr>
      <vt:lpstr>Computational Workflows</vt:lpstr>
      <vt:lpstr>Data Packages</vt:lpstr>
      <vt:lpstr>PowerPoint Presentation</vt:lpstr>
      <vt:lpstr>Practical Reproducibility</vt:lpstr>
      <vt:lpstr>PowerPoint Presentation</vt:lpstr>
      <vt:lpstr>A Data Life Cycle</vt:lpstr>
      <vt:lpstr>A Data Life Cycle</vt:lpstr>
      <vt:lpstr>Guidelines</vt:lpstr>
      <vt:lpstr>Organizing Data</vt:lpstr>
      <vt:lpstr>Not Tidy: Multiple Tables</vt:lpstr>
      <vt:lpstr>Not Tidy: Inconsistent observations</vt:lpstr>
      <vt:lpstr>Not Tidy: Inconsistent variables</vt:lpstr>
      <vt:lpstr>Not Tidy: Marginal info</vt:lpstr>
      <vt:lpstr>Data Modeling 101</vt:lpstr>
      <vt:lpstr>Tidy Data (observe one entity per table)</vt:lpstr>
      <vt:lpstr>Tidy Data (Relational)</vt:lpstr>
      <vt:lpstr>Organizing Data: Best Practices</vt:lpstr>
      <vt:lpstr>Organizing Data: Best Practices</vt:lpstr>
      <vt:lpstr>File Formats</vt:lpstr>
      <vt:lpstr>Large Data Packages (&gt; Terabytes)</vt:lpstr>
      <vt:lpstr>PowerPoint Presentation</vt:lpstr>
      <vt:lpstr>Metadata: the Goal</vt:lpstr>
      <vt:lpstr>Metadata: the Goal</vt:lpstr>
      <vt:lpstr>Metadata: Bibliographic Details</vt:lpstr>
      <vt:lpstr>Metadata: Discovery Details</vt:lpstr>
      <vt:lpstr>Metadata: Interpretation Details</vt:lpstr>
      <vt:lpstr>Metadata: Data Structure and Contents</vt:lpstr>
      <vt:lpstr>Metadata: Rights and Attribution</vt:lpstr>
      <vt:lpstr>Metadata Standards</vt:lpstr>
      <vt:lpstr>Metadata: Editors</vt:lpstr>
      <vt:lpstr>Data Identifiers</vt:lpstr>
      <vt:lpstr>Data Versioning</vt:lpstr>
      <vt:lpstr>Data Usage Metrics</vt:lpstr>
      <vt:lpstr>Data Usage Metrics</vt:lpstr>
      <vt:lpstr>Data Usage Metrics</vt:lpstr>
      <vt:lpstr>Provenance Metadata</vt:lpstr>
      <vt:lpstr>PowerPoint Presentation</vt:lpstr>
      <vt:lpstr>PowerPoint Presentation</vt:lpstr>
      <vt:lpstr>Data package with Provenance</vt:lpstr>
      <vt:lpstr>Rmarkdown as Provenance</vt:lpstr>
      <vt:lpstr>Citing multi-generational workflows</vt:lpstr>
      <vt:lpstr>Guidelines</vt:lpstr>
      <vt:lpstr>Arctic Data Center Support Team</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Best Practices for Data and Metadata Submission</dc:title>
  <cp:lastModifiedBy>Matthew Jones</cp:lastModifiedBy>
  <cp:revision>208</cp:revision>
  <dcterms:modified xsi:type="dcterms:W3CDTF">2019-10-07T03:30:02Z</dcterms:modified>
</cp:coreProperties>
</file>